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76" r:id="rId3"/>
    <p:sldId id="277" r:id="rId4"/>
    <p:sldId id="278" r:id="rId5"/>
    <p:sldId id="279" r:id="rId6"/>
    <p:sldId id="282" r:id="rId7"/>
    <p:sldId id="290" r:id="rId8"/>
    <p:sldId id="289" r:id="rId9"/>
    <p:sldId id="288" r:id="rId10"/>
    <p:sldId id="287" r:id="rId11"/>
    <p:sldId id="286" r:id="rId12"/>
    <p:sldId id="285" r:id="rId13"/>
    <p:sldId id="284" r:id="rId14"/>
    <p:sldId id="292" r:id="rId15"/>
    <p:sldId id="291" r:id="rId16"/>
    <p:sldId id="283" r:id="rId17"/>
    <p:sldId id="293" r:id="rId18"/>
    <p:sldId id="294" r:id="rId19"/>
    <p:sldId id="296" r:id="rId20"/>
    <p:sldId id="297" r:id="rId21"/>
    <p:sldId id="300" r:id="rId22"/>
    <p:sldId id="299" r:id="rId23"/>
    <p:sldId id="301" r:id="rId24"/>
    <p:sldId id="257" r:id="rId25"/>
    <p:sldId id="280" r:id="rId26"/>
    <p:sldId id="262" r:id="rId27"/>
    <p:sldId id="281" r:id="rId28"/>
    <p:sldId id="263" r:id="rId29"/>
    <p:sldId id="264" r:id="rId30"/>
    <p:sldId id="265" r:id="rId31"/>
    <p:sldId id="267" r:id="rId32"/>
    <p:sldId id="273" r:id="rId33"/>
    <p:sldId id="266" r:id="rId34"/>
    <p:sldId id="274" r:id="rId35"/>
    <p:sldId id="275" r:id="rId3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9" autoAdjust="0"/>
    <p:restoredTop sz="94638" autoAdjust="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F8DBF-50A6-47D5-9B2B-6726C5BF3C6E}" type="datetimeFigureOut">
              <a:rPr lang="de-DE" smtClean="0"/>
              <a:t>28.02.2023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80826D-3FA7-46FB-A35A-62A2D0195D6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2930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80826D-3FA7-46FB-A35A-62A2D0195D6A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218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3C643-6B8A-47AF-B477-93CBC37A00B9}" type="datetimeFigureOut">
              <a:rPr lang="de-DE" smtClean="0"/>
              <a:t>28.02.2023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15D8-2F6E-4668-921D-B2235BB2444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5699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3C643-6B8A-47AF-B477-93CBC37A00B9}" type="datetimeFigureOut">
              <a:rPr lang="de-DE" smtClean="0"/>
              <a:t>28.02.2023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15D8-2F6E-4668-921D-B2235BB2444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6174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3C643-6B8A-47AF-B477-93CBC37A00B9}" type="datetimeFigureOut">
              <a:rPr lang="de-DE" smtClean="0"/>
              <a:t>28.02.2023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15D8-2F6E-4668-921D-B2235BB2444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5487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3C643-6B8A-47AF-B477-93CBC37A00B9}" type="datetimeFigureOut">
              <a:rPr lang="de-DE" smtClean="0"/>
              <a:t>28.02.2023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15D8-2F6E-4668-921D-B2235BB2444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6305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3C643-6B8A-47AF-B477-93CBC37A00B9}" type="datetimeFigureOut">
              <a:rPr lang="de-DE" smtClean="0"/>
              <a:t>28.02.2023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15D8-2F6E-4668-921D-B2235BB2444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9431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3C643-6B8A-47AF-B477-93CBC37A00B9}" type="datetimeFigureOut">
              <a:rPr lang="de-DE" smtClean="0"/>
              <a:t>28.02.2023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15D8-2F6E-4668-921D-B2235BB2444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5886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3C643-6B8A-47AF-B477-93CBC37A00B9}" type="datetimeFigureOut">
              <a:rPr lang="de-DE" smtClean="0"/>
              <a:t>28.02.2023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15D8-2F6E-4668-921D-B2235BB2444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144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3C643-6B8A-47AF-B477-93CBC37A00B9}" type="datetimeFigureOut">
              <a:rPr lang="de-DE" smtClean="0"/>
              <a:t>28.02.2023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15D8-2F6E-4668-921D-B2235BB2444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725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3C643-6B8A-47AF-B477-93CBC37A00B9}" type="datetimeFigureOut">
              <a:rPr lang="de-DE" smtClean="0"/>
              <a:t>28.02.2023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15D8-2F6E-4668-921D-B2235BB2444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6121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3C643-6B8A-47AF-B477-93CBC37A00B9}" type="datetimeFigureOut">
              <a:rPr lang="de-DE" smtClean="0"/>
              <a:t>28.02.2023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15D8-2F6E-4668-921D-B2235BB2444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9422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3C643-6B8A-47AF-B477-93CBC37A00B9}" type="datetimeFigureOut">
              <a:rPr lang="de-DE" smtClean="0"/>
              <a:t>28.02.2023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15D8-2F6E-4668-921D-B2235BB2444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2200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3C643-6B8A-47AF-B477-93CBC37A00B9}" type="datetimeFigureOut">
              <a:rPr lang="de-DE" smtClean="0"/>
              <a:t>28.02.2023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615D8-2F6E-4668-921D-B2235BB2444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4750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8.png"/><Relationship Id="rId7" Type="http://schemas.openxmlformats.org/officeDocument/2006/relationships/image" Target="../media/image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3.png"/><Relationship Id="rId7" Type="http://schemas.openxmlformats.org/officeDocument/2006/relationships/image" Target="../media/image1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4.jpeg"/><Relationship Id="rId9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0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.png"/><Relationship Id="rId7" Type="http://schemas.openxmlformats.org/officeDocument/2006/relationships/image" Target="../media/image2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image" Target="../media/image3.png"/><Relationship Id="rId7" Type="http://schemas.openxmlformats.org/officeDocument/2006/relationships/image" Target="../media/image3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ogt.ms-landau@web.de" TargetMode="External"/><Relationship Id="rId5" Type="http://schemas.openxmlformats.org/officeDocument/2006/relationships/hyperlink" Target="http://www.ms-landau.de/" TargetMode="External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4.jpeg"/><Relationship Id="rId9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22" y="0"/>
            <a:ext cx="9144000" cy="2611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596038" y="2564318"/>
            <a:ext cx="792088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6600" b="1" dirty="0"/>
              <a:t>Herzlich Willkommen </a:t>
            </a:r>
          </a:p>
          <a:p>
            <a:pPr algn="ctr"/>
            <a:r>
              <a:rPr lang="de-DE" sz="6600" b="1" dirty="0"/>
              <a:t>zum Infoabend </a:t>
            </a:r>
          </a:p>
          <a:p>
            <a:pPr algn="ctr"/>
            <a:r>
              <a:rPr lang="de-DE" sz="5400" b="1" dirty="0"/>
              <a:t>M – Klassen / GTK / </a:t>
            </a:r>
            <a:r>
              <a:rPr lang="de-DE" sz="5400" b="1" dirty="0" err="1"/>
              <a:t>OGT</a:t>
            </a:r>
            <a:endParaRPr lang="de-DE" sz="5400" b="1" dirty="0"/>
          </a:p>
          <a:p>
            <a:pPr algn="ctr"/>
            <a:r>
              <a:rPr lang="de-DE" sz="3200" b="1" dirty="0"/>
              <a:t>für den Mittelschulverbund LAN-REI-PIL-WAL</a:t>
            </a:r>
          </a:p>
          <a:p>
            <a:pPr algn="ctr"/>
            <a:r>
              <a:rPr lang="de-DE" sz="3200" b="1" dirty="0"/>
              <a:t>1. März 2023    18:00 Uhr</a:t>
            </a:r>
          </a:p>
        </p:txBody>
      </p:sp>
    </p:spTree>
    <p:extLst>
      <p:ext uri="{BB962C8B-B14F-4D97-AF65-F5344CB8AC3E}">
        <p14:creationId xmlns:p14="http://schemas.microsoft.com/office/powerpoint/2010/main" val="2370799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72008" y="44624"/>
            <a:ext cx="7614592" cy="6745720"/>
          </a:xfrm>
          <a:prstGeom prst="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Die Mittelschule Landau: eine Übersicht</a:t>
            </a:r>
            <a:endParaRPr lang="de-DE" dirty="0"/>
          </a:p>
        </p:txBody>
      </p:sp>
      <p:sp>
        <p:nvSpPr>
          <p:cNvPr id="2" name="Rechteck 1"/>
          <p:cNvSpPr/>
          <p:nvPr/>
        </p:nvSpPr>
        <p:spPr>
          <a:xfrm>
            <a:off x="107504" y="260648"/>
            <a:ext cx="7435080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de-DE" sz="2800" b="1" dirty="0"/>
              <a:t>Die Mittelschule Landau: eine Übersicht </a:t>
            </a:r>
            <a:endParaRPr lang="de-DE" sz="2800" dirty="0"/>
          </a:p>
        </p:txBody>
      </p:sp>
      <p:sp>
        <p:nvSpPr>
          <p:cNvPr id="3" name="Rechteck 2"/>
          <p:cNvSpPr/>
          <p:nvPr/>
        </p:nvSpPr>
        <p:spPr>
          <a:xfrm>
            <a:off x="126554" y="861095"/>
            <a:ext cx="7416030" cy="584775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/>
              <a:t>404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/>
              <a:t>21 Klassen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/>
              <a:t>seit September 2000 M-Klassen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seit August 2011 schlossen sich die Mittelschulen Landau, </a:t>
            </a:r>
            <a:r>
              <a:rPr lang="de-DE" dirty="0" err="1"/>
              <a:t>Wallersdorf</a:t>
            </a:r>
            <a:r>
              <a:rPr lang="de-DE" dirty="0"/>
              <a:t>, </a:t>
            </a:r>
            <a:r>
              <a:rPr lang="de-DE" dirty="0" err="1"/>
              <a:t>Pilsting</a:t>
            </a:r>
            <a:r>
              <a:rPr lang="de-DE" dirty="0"/>
              <a:t> und Reisbach-Simbach zu einem </a:t>
            </a:r>
            <a:r>
              <a:rPr lang="de-DE" sz="2400" b="1" dirty="0"/>
              <a:t>Mittelschulverbund</a:t>
            </a:r>
            <a:r>
              <a:rPr lang="de-DE" dirty="0"/>
              <a:t> zusammen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bereits im sechsten Jahr eine „</a:t>
            </a:r>
            <a:r>
              <a:rPr lang="de-DE" sz="2400" b="1" dirty="0"/>
              <a:t>offene</a:t>
            </a:r>
            <a:r>
              <a:rPr lang="de-DE" dirty="0"/>
              <a:t> </a:t>
            </a:r>
            <a:r>
              <a:rPr lang="de-DE" sz="2400" b="1" dirty="0"/>
              <a:t>Ganztagsschule</a:t>
            </a:r>
            <a:r>
              <a:rPr lang="de-DE" dirty="0"/>
              <a:t>“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3200" b="1" dirty="0">
                <a:solidFill>
                  <a:srgbClr val="00B050"/>
                </a:solidFill>
              </a:rPr>
              <a:t>6 gebundene Ganztagsklassen in 5 -10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Profilschule </a:t>
            </a:r>
            <a:r>
              <a:rPr lang="de-DE" sz="2400" b="1" dirty="0"/>
              <a:t>Inklusion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/>
              <a:t>durchgängiger M-Zug von 7 - 10</a:t>
            </a:r>
            <a:r>
              <a:rPr lang="de-DE" dirty="0"/>
              <a:t>, in dem die </a:t>
            </a:r>
            <a:r>
              <a:rPr lang="de-DE" dirty="0" err="1"/>
              <a:t>SchülerInnen</a:t>
            </a:r>
            <a:r>
              <a:rPr lang="de-DE" dirty="0"/>
              <a:t> zum Mittleren Schulabschluss geführt werden. 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DE218E18-5B1C-4B99-BD3D-13ACF09BD47B}"/>
              </a:ext>
            </a:extLst>
          </p:cNvPr>
          <p:cNvGrpSpPr/>
          <p:nvPr/>
        </p:nvGrpSpPr>
        <p:grpSpPr>
          <a:xfrm rot="5400000">
            <a:off x="5187593" y="3023231"/>
            <a:ext cx="6482184" cy="801406"/>
            <a:chOff x="0" y="0"/>
            <a:chExt cx="7204710" cy="923925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449DA24E-8238-42E8-9F36-AE55FF9684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8" name="Grafik 7" descr="Schule ohne Rassismus – Schule mit Courage">
              <a:extLst>
                <a:ext uri="{FF2B5EF4-FFF2-40B4-BE49-F238E27FC236}">
                  <a16:creationId xmlns:a16="http://schemas.microsoft.com/office/drawing/2014/main" id="{D137B1B0-79C8-4534-BDFE-EA4860ABD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0F25FA9F-1BDF-45F4-9CCE-38B0524EB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557142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0" y="0"/>
            <a:ext cx="7740352" cy="6745720"/>
          </a:xfrm>
          <a:prstGeom prst="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314612" y="262504"/>
            <a:ext cx="728172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de-DE" sz="2800" b="1" u="sng" dirty="0"/>
              <a:t>www.ms-landau.de</a:t>
            </a:r>
          </a:p>
        </p:txBody>
      </p:sp>
      <p:sp>
        <p:nvSpPr>
          <p:cNvPr id="7" name="Rechteck 6"/>
          <p:cNvSpPr/>
          <p:nvPr/>
        </p:nvSpPr>
        <p:spPr>
          <a:xfrm>
            <a:off x="251520" y="5805264"/>
            <a:ext cx="7344816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de-DE" sz="2400" b="1" u="sng" dirty="0"/>
              <a:t>… besuchen Sie uns auch gern auf unserer Website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6A0A6247-8660-4B88-9FFE-6E3331222B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128" r="50000" b="5414"/>
          <a:stretch/>
        </p:blipFill>
        <p:spPr>
          <a:xfrm>
            <a:off x="201216" y="1124744"/>
            <a:ext cx="7467600" cy="3528392"/>
          </a:xfrm>
          <a:prstGeom prst="rect">
            <a:avLst/>
          </a:prstGeom>
        </p:spPr>
      </p:pic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23A5005C-CF19-4821-9168-77DBD27FA2A0}"/>
              </a:ext>
            </a:extLst>
          </p:cNvPr>
          <p:cNvGrpSpPr/>
          <p:nvPr/>
        </p:nvGrpSpPr>
        <p:grpSpPr>
          <a:xfrm rot="5400000">
            <a:off x="5187593" y="3023231"/>
            <a:ext cx="6482184" cy="801406"/>
            <a:chOff x="0" y="0"/>
            <a:chExt cx="7204710" cy="923925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B928438E-D66B-4106-AFB6-34F874E4A5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11" name="Grafik 10" descr="Schule ohne Rassismus – Schule mit Courage">
              <a:extLst>
                <a:ext uri="{FF2B5EF4-FFF2-40B4-BE49-F238E27FC236}">
                  <a16:creationId xmlns:a16="http://schemas.microsoft.com/office/drawing/2014/main" id="{CEAFB424-194C-41F2-A5C3-A353504FE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5456329C-01FA-44B3-90F7-99EF5EBA37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729047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72008" y="44624"/>
            <a:ext cx="7740352" cy="6745720"/>
          </a:xfrm>
          <a:prstGeom prst="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314612" y="262504"/>
            <a:ext cx="728172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de-DE" sz="2800" b="1" u="sng" dirty="0"/>
              <a:t>Unser aktuelles Kollegium </a:t>
            </a:r>
            <a:r>
              <a:rPr lang="de-DE" sz="2800" b="1" u="sng" dirty="0">
                <a:sym typeface="Wingdings" panose="05000000000000000000" pitchFamily="2" charset="2"/>
              </a:rPr>
              <a:t></a:t>
            </a:r>
            <a:endParaRPr lang="de-DE" sz="2800" b="1" u="sng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2A44FDF4-2258-499F-AF65-22997CAA5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091965"/>
            <a:ext cx="6893834" cy="4674070"/>
          </a:xfrm>
          <a:prstGeom prst="rect">
            <a:avLst/>
          </a:prstGeom>
        </p:spPr>
      </p:pic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D4804917-1FC4-4071-8488-C0A8792475A7}"/>
              </a:ext>
            </a:extLst>
          </p:cNvPr>
          <p:cNvGrpSpPr/>
          <p:nvPr/>
        </p:nvGrpSpPr>
        <p:grpSpPr>
          <a:xfrm rot="5400000">
            <a:off x="5187593" y="3023231"/>
            <a:ext cx="6482184" cy="801406"/>
            <a:chOff x="0" y="0"/>
            <a:chExt cx="7204710" cy="923925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D3979F69-F906-4947-A877-B1B321EC3A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10" name="Grafik 9" descr="Schule ohne Rassismus – Schule mit Courage">
              <a:extLst>
                <a:ext uri="{FF2B5EF4-FFF2-40B4-BE49-F238E27FC236}">
                  <a16:creationId xmlns:a16="http://schemas.microsoft.com/office/drawing/2014/main" id="{21FF275F-A8E0-43BA-92D6-B86A6E87B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870DD88C-009C-444B-893E-9966FFD832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457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120197" y="0"/>
            <a:ext cx="7740352" cy="6745720"/>
          </a:xfrm>
          <a:prstGeom prst="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Bildplatzhalter 4" descr="Schulsozialarbeit - Mittelschule Landau an der Isa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536" y="260648"/>
            <a:ext cx="4435896" cy="1901603"/>
          </a:xfrm>
          <a:prstGeom prst="rect">
            <a:avLst/>
          </a:prstGeom>
        </p:spPr>
      </p:pic>
      <p:pic>
        <p:nvPicPr>
          <p:cNvPr id="7" name="Bildplatzhalter 4" descr="Schulsozialarbeit - Mittelschule Landau an der Isa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2080" y="243905"/>
            <a:ext cx="2305060" cy="2341765"/>
          </a:xfrm>
          <a:prstGeom prst="rect">
            <a:avLst/>
          </a:prstGeom>
        </p:spPr>
      </p:pic>
      <p:pic>
        <p:nvPicPr>
          <p:cNvPr id="8" name="Picture 2" descr="http://www.schulamt.info/bilder/isi_log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628" y="2985436"/>
            <a:ext cx="1779964" cy="157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netzwerk-berufswahlsiegel.de/wp-content/uploads/2016/04/nbs_logo_h_p_RGB_bayer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332" y="4907655"/>
            <a:ext cx="2140808" cy="1508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1D429F7D-7F40-4667-A8AA-08EB27D108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568" y="2299513"/>
            <a:ext cx="3306805" cy="4156259"/>
          </a:xfrm>
          <a:prstGeom prst="rect">
            <a:avLst/>
          </a:prstGeom>
        </p:spPr>
      </p:pic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427E1F23-B3BD-41EE-A657-382A50B982FC}"/>
              </a:ext>
            </a:extLst>
          </p:cNvPr>
          <p:cNvGrpSpPr/>
          <p:nvPr/>
        </p:nvGrpSpPr>
        <p:grpSpPr>
          <a:xfrm rot="5400000">
            <a:off x="5187593" y="3023231"/>
            <a:ext cx="6482184" cy="801406"/>
            <a:chOff x="0" y="0"/>
            <a:chExt cx="7204710" cy="923925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AD0675-6BBF-468F-AFDA-1818115D8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14" name="Grafik 13" descr="Schule ohne Rassismus – Schule mit Courage">
              <a:extLst>
                <a:ext uri="{FF2B5EF4-FFF2-40B4-BE49-F238E27FC236}">
                  <a16:creationId xmlns:a16="http://schemas.microsoft.com/office/drawing/2014/main" id="{CCB2E46D-5FB7-41C9-85B4-3E5EA5AB1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75B9E1EA-2029-4A4F-B598-4742408FA78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232661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72008" y="44624"/>
            <a:ext cx="7740352" cy="6745720"/>
          </a:xfrm>
          <a:prstGeom prst="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A364E7E9-0FA3-4354-AB59-11AAF96D5B07}"/>
              </a:ext>
            </a:extLst>
          </p:cNvPr>
          <p:cNvGrpSpPr/>
          <p:nvPr/>
        </p:nvGrpSpPr>
        <p:grpSpPr>
          <a:xfrm rot="5400000">
            <a:off x="5187593" y="3023231"/>
            <a:ext cx="6482184" cy="801406"/>
            <a:chOff x="0" y="0"/>
            <a:chExt cx="7204710" cy="923925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07B95D64-A4BC-4E7C-8FE5-F3377D6F1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10" name="Grafik 9" descr="Schule ohne Rassismus – Schule mit Courage">
              <a:extLst>
                <a:ext uri="{FF2B5EF4-FFF2-40B4-BE49-F238E27FC236}">
                  <a16:creationId xmlns:a16="http://schemas.microsoft.com/office/drawing/2014/main" id="{F58008D1-34B3-4C4A-9EB6-9A3BF6740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6362DE9E-750E-422A-A801-C8A9BFD83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Rechteck 11">
            <a:extLst>
              <a:ext uri="{FF2B5EF4-FFF2-40B4-BE49-F238E27FC236}">
                <a16:creationId xmlns:a16="http://schemas.microsoft.com/office/drawing/2014/main" id="{A9C8B0C9-CCFA-440D-AD3A-12D7054B50BC}"/>
              </a:ext>
            </a:extLst>
          </p:cNvPr>
          <p:cNvSpPr/>
          <p:nvPr/>
        </p:nvSpPr>
        <p:spPr>
          <a:xfrm>
            <a:off x="314612" y="332656"/>
            <a:ext cx="728172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de-DE" sz="2800" b="1" u="sng" dirty="0"/>
              <a:t>Ganztagesklassen;  Gliederung:</a:t>
            </a:r>
          </a:p>
        </p:txBody>
      </p:sp>
      <p:sp>
        <p:nvSpPr>
          <p:cNvPr id="13" name="Inhaltsplatzhalter 9">
            <a:extLst>
              <a:ext uri="{FF2B5EF4-FFF2-40B4-BE49-F238E27FC236}">
                <a16:creationId xmlns:a16="http://schemas.microsoft.com/office/drawing/2014/main" id="{0928CBA0-8613-45AC-AD11-BCDCC9456C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1698"/>
            <a:ext cx="6972320" cy="505461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de-DE" sz="2500" b="1" dirty="0"/>
              <a:t>Ein Überblick</a:t>
            </a:r>
          </a:p>
          <a:p>
            <a:pPr>
              <a:buNone/>
            </a:pPr>
            <a:r>
              <a:rPr lang="de-DE" sz="2500" b="1" dirty="0"/>
              <a:t>	</a:t>
            </a:r>
            <a:r>
              <a:rPr lang="de-DE" sz="2100" b="1" dirty="0">
                <a:solidFill>
                  <a:schemeClr val="tx2">
                    <a:lumMod val="50000"/>
                  </a:schemeClr>
                </a:solidFill>
              </a:rPr>
              <a:t>Zahlen, Daten, Fakten</a:t>
            </a:r>
          </a:p>
          <a:p>
            <a:pPr>
              <a:buNone/>
            </a:pPr>
            <a:endParaRPr lang="de-DE" sz="21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buNone/>
            </a:pPr>
            <a:r>
              <a:rPr lang="de-DE" sz="2500" b="1" dirty="0"/>
              <a:t>		</a:t>
            </a:r>
          </a:p>
          <a:p>
            <a:pPr>
              <a:buNone/>
            </a:pPr>
            <a:r>
              <a:rPr lang="de-DE" sz="2500" b="1" dirty="0"/>
              <a:t>Einblicke in eine Ganztagesklasse</a:t>
            </a:r>
          </a:p>
          <a:p>
            <a:pPr>
              <a:buNone/>
            </a:pPr>
            <a:r>
              <a:rPr lang="de-DE" sz="2500" b="1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de-DE" sz="2100" b="1" dirty="0">
                <a:solidFill>
                  <a:schemeClr val="tx2">
                    <a:lumMod val="50000"/>
                  </a:schemeClr>
                </a:solidFill>
              </a:rPr>
              <a:t>Wie läuft der Unterricht ab?</a:t>
            </a:r>
          </a:p>
          <a:p>
            <a:pPr>
              <a:buNone/>
            </a:pPr>
            <a:r>
              <a:rPr lang="de-DE" sz="2100" b="1" dirty="0">
                <a:solidFill>
                  <a:schemeClr val="tx2">
                    <a:lumMod val="50000"/>
                  </a:schemeClr>
                </a:solidFill>
              </a:rPr>
              <a:t>	Was sagen Schüler/innen, die in einer GTK sind?</a:t>
            </a:r>
          </a:p>
          <a:p>
            <a:pPr>
              <a:buNone/>
            </a:pPr>
            <a:r>
              <a:rPr lang="de-DE" sz="2100" b="1" dirty="0">
                <a:solidFill>
                  <a:schemeClr val="tx2">
                    <a:lumMod val="50000"/>
                  </a:schemeClr>
                </a:solidFill>
              </a:rPr>
              <a:t>	Worin besteht der Unterschied zu einer Regelklasse?</a:t>
            </a:r>
          </a:p>
          <a:p>
            <a:pPr lvl="1"/>
            <a:endParaRPr lang="de-DE" sz="2100" b="1" dirty="0"/>
          </a:p>
          <a:p>
            <a:pPr>
              <a:buNone/>
            </a:pPr>
            <a:r>
              <a:rPr lang="de-DE" sz="2500" b="1" dirty="0"/>
              <a:t>Zusätzliche Angebote in der GTK</a:t>
            </a:r>
          </a:p>
          <a:p>
            <a:pPr>
              <a:buNone/>
            </a:pPr>
            <a:r>
              <a:rPr lang="de-DE" sz="2500" b="1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de-DE" sz="2100" b="1" dirty="0">
                <a:solidFill>
                  <a:schemeClr val="tx2">
                    <a:lumMod val="50000"/>
                  </a:schemeClr>
                </a:solidFill>
              </a:rPr>
              <a:t>Gemeinsames Mittagessen in der Mensa</a:t>
            </a:r>
          </a:p>
          <a:p>
            <a:pPr>
              <a:buNone/>
            </a:pPr>
            <a:r>
              <a:rPr lang="de-DE" sz="2100" b="1" dirty="0">
                <a:solidFill>
                  <a:schemeClr val="tx2">
                    <a:lumMod val="50000"/>
                  </a:schemeClr>
                </a:solidFill>
              </a:rPr>
              <a:t>	Alternative Angebote in den GTK-Stunden</a:t>
            </a:r>
          </a:p>
        </p:txBody>
      </p:sp>
    </p:spTree>
    <p:extLst>
      <p:ext uri="{BB962C8B-B14F-4D97-AF65-F5344CB8AC3E}">
        <p14:creationId xmlns:p14="http://schemas.microsoft.com/office/powerpoint/2010/main" val="1623976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72008" y="44624"/>
            <a:ext cx="7740352" cy="6745720"/>
          </a:xfrm>
          <a:prstGeom prst="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A364E7E9-0FA3-4354-AB59-11AAF96D5B07}"/>
              </a:ext>
            </a:extLst>
          </p:cNvPr>
          <p:cNvGrpSpPr/>
          <p:nvPr/>
        </p:nvGrpSpPr>
        <p:grpSpPr>
          <a:xfrm rot="5400000">
            <a:off x="5187593" y="3023231"/>
            <a:ext cx="6482184" cy="801406"/>
            <a:chOff x="0" y="0"/>
            <a:chExt cx="7204710" cy="923925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07B95D64-A4BC-4E7C-8FE5-F3377D6F1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10" name="Grafik 9" descr="Schule ohne Rassismus – Schule mit Courage">
              <a:extLst>
                <a:ext uri="{FF2B5EF4-FFF2-40B4-BE49-F238E27FC236}">
                  <a16:creationId xmlns:a16="http://schemas.microsoft.com/office/drawing/2014/main" id="{F58008D1-34B3-4C4A-9EB6-9A3BF6740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6362DE9E-750E-422A-A801-C8A9BFD83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Rechteck 11">
            <a:extLst>
              <a:ext uri="{FF2B5EF4-FFF2-40B4-BE49-F238E27FC236}">
                <a16:creationId xmlns:a16="http://schemas.microsoft.com/office/drawing/2014/main" id="{E1F4A32B-0ACB-4FA7-BB40-E60BB22021EE}"/>
              </a:ext>
            </a:extLst>
          </p:cNvPr>
          <p:cNvSpPr/>
          <p:nvPr/>
        </p:nvSpPr>
        <p:spPr>
          <a:xfrm>
            <a:off x="314612" y="262504"/>
            <a:ext cx="728172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de-DE" sz="2800" b="1" u="sng" dirty="0"/>
          </a:p>
        </p:txBody>
      </p:sp>
      <p:sp>
        <p:nvSpPr>
          <p:cNvPr id="13" name="Inhaltsplatzhalter 9">
            <a:extLst>
              <a:ext uri="{FF2B5EF4-FFF2-40B4-BE49-F238E27FC236}">
                <a16:creationId xmlns:a16="http://schemas.microsoft.com/office/drawing/2014/main" id="{D167298E-D602-4134-A3B6-DEEE2FB87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71546"/>
            <a:ext cx="6972320" cy="505461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de-DE" sz="4000" dirty="0"/>
              <a:t>Die</a:t>
            </a:r>
            <a:br>
              <a:rPr lang="de-DE" sz="4000" dirty="0"/>
            </a:br>
            <a:r>
              <a:rPr lang="de-DE" sz="6000" dirty="0"/>
              <a:t>Ganztagesklasse</a:t>
            </a:r>
            <a:r>
              <a:rPr lang="de-DE" sz="4000" dirty="0"/>
              <a:t> </a:t>
            </a:r>
            <a:br>
              <a:rPr lang="de-DE" sz="4000" dirty="0"/>
            </a:br>
            <a:r>
              <a:rPr lang="de-DE" sz="4000" i="1" dirty="0">
                <a:solidFill>
                  <a:schemeClr val="accent1">
                    <a:lumMod val="50000"/>
                  </a:schemeClr>
                </a:solidFill>
              </a:rPr>
              <a:t>= Lösung aller Probleme?</a:t>
            </a:r>
          </a:p>
        </p:txBody>
      </p:sp>
    </p:spTree>
    <p:extLst>
      <p:ext uri="{BB962C8B-B14F-4D97-AF65-F5344CB8AC3E}">
        <p14:creationId xmlns:p14="http://schemas.microsoft.com/office/powerpoint/2010/main" val="2173624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72008" y="44624"/>
            <a:ext cx="7740352" cy="6745720"/>
          </a:xfrm>
          <a:prstGeom prst="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A364E7E9-0FA3-4354-AB59-11AAF96D5B07}"/>
              </a:ext>
            </a:extLst>
          </p:cNvPr>
          <p:cNvGrpSpPr/>
          <p:nvPr/>
        </p:nvGrpSpPr>
        <p:grpSpPr>
          <a:xfrm rot="5400000">
            <a:off x="5187593" y="3023231"/>
            <a:ext cx="6482184" cy="801406"/>
            <a:chOff x="0" y="0"/>
            <a:chExt cx="7204710" cy="923925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07B95D64-A4BC-4E7C-8FE5-F3377D6F1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10" name="Grafik 9" descr="Schule ohne Rassismus – Schule mit Courage">
              <a:extLst>
                <a:ext uri="{FF2B5EF4-FFF2-40B4-BE49-F238E27FC236}">
                  <a16:creationId xmlns:a16="http://schemas.microsoft.com/office/drawing/2014/main" id="{F58008D1-34B3-4C4A-9EB6-9A3BF6740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6362DE9E-750E-422A-A801-C8A9BFD83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Rechteck 11">
            <a:extLst>
              <a:ext uri="{FF2B5EF4-FFF2-40B4-BE49-F238E27FC236}">
                <a16:creationId xmlns:a16="http://schemas.microsoft.com/office/drawing/2014/main" id="{A8D208C2-74F8-44EE-AEFC-EA1C339D56F6}"/>
              </a:ext>
            </a:extLst>
          </p:cNvPr>
          <p:cNvSpPr/>
          <p:nvPr/>
        </p:nvSpPr>
        <p:spPr>
          <a:xfrm>
            <a:off x="314612" y="262504"/>
            <a:ext cx="728172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de-DE" sz="2800" b="1" dirty="0">
                <a:solidFill>
                  <a:schemeClr val="tx2">
                    <a:lumMod val="50000"/>
                  </a:schemeClr>
                </a:solidFill>
              </a:rPr>
              <a:t>Wie läuft der Unterricht ab?</a:t>
            </a:r>
          </a:p>
        </p:txBody>
      </p:sp>
      <p:graphicFrame>
        <p:nvGraphicFramePr>
          <p:cNvPr id="13" name="Inhaltsplatzhalter 1">
            <a:extLst>
              <a:ext uri="{FF2B5EF4-FFF2-40B4-BE49-F238E27FC236}">
                <a16:creationId xmlns:a16="http://schemas.microsoft.com/office/drawing/2014/main" id="{13C853C0-443B-418B-8B50-2108FA62621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6033" y="1628800"/>
          <a:ext cx="6972301" cy="31498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9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1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32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6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16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97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229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 </a:t>
                      </a:r>
                      <a:endParaRPr lang="de-DE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>
                          <a:effectLst/>
                        </a:rPr>
                        <a:t>Montag</a:t>
                      </a:r>
                      <a:endParaRPr lang="de-DE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Dienstag</a:t>
                      </a:r>
                      <a:endParaRPr lang="de-DE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>
                          <a:effectLst/>
                        </a:rPr>
                        <a:t>Mittwoch</a:t>
                      </a:r>
                      <a:endParaRPr lang="de-DE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>
                          <a:effectLst/>
                        </a:rPr>
                        <a:t>Donnerstag</a:t>
                      </a:r>
                      <a:endParaRPr lang="de-DE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Freitag</a:t>
                      </a:r>
                      <a:endParaRPr lang="de-DE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29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8.00 – 8.45</a:t>
                      </a:r>
                      <a:endParaRPr lang="de-DE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Informatik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Kunst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Deutsch</a:t>
                      </a:r>
                      <a:endParaRPr lang="de-DE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Deutsch</a:t>
                      </a:r>
                      <a:endParaRPr lang="de-DE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Mathe</a:t>
                      </a:r>
                      <a:endParaRPr lang="de-DE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29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8.45 – 9.30</a:t>
                      </a:r>
                      <a:endParaRPr lang="de-DE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NuT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Kunst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Religion/Ethik</a:t>
                      </a: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Mathe</a:t>
                      </a:r>
                      <a:endParaRPr lang="de-DE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Mathe</a:t>
                      </a:r>
                      <a:endParaRPr lang="de-DE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229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de-DE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FFC000"/>
                          </a:solidFill>
                          <a:effectLst/>
                        </a:rPr>
                        <a:t>P</a:t>
                      </a:r>
                      <a:endParaRPr lang="de-DE" sz="1100" b="1">
                        <a:solidFill>
                          <a:srgbClr val="FFC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FFC000"/>
                          </a:solidFill>
                          <a:effectLst/>
                        </a:rPr>
                        <a:t>A</a:t>
                      </a:r>
                      <a:endParaRPr lang="de-DE" sz="1100" b="1">
                        <a:solidFill>
                          <a:srgbClr val="FFC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FFC000"/>
                          </a:solidFill>
                          <a:effectLst/>
                        </a:rPr>
                        <a:t>U</a:t>
                      </a:r>
                      <a:endParaRPr lang="de-DE" sz="1100" b="1">
                        <a:solidFill>
                          <a:srgbClr val="FFC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FFC000"/>
                          </a:solidFill>
                          <a:effectLst/>
                        </a:rPr>
                        <a:t>S</a:t>
                      </a:r>
                      <a:endParaRPr lang="de-DE" sz="1100" b="1">
                        <a:solidFill>
                          <a:srgbClr val="FFC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C000"/>
                          </a:solidFill>
                          <a:effectLst/>
                        </a:rPr>
                        <a:t>E</a:t>
                      </a:r>
                      <a:endParaRPr lang="de-DE" sz="1100" b="1" dirty="0">
                        <a:solidFill>
                          <a:srgbClr val="FFC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229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9.45 – 10.30</a:t>
                      </a:r>
                      <a:endParaRPr lang="de-DE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Mathe</a:t>
                      </a:r>
                      <a:endParaRPr lang="de-DE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Mathe</a:t>
                      </a:r>
                      <a:endParaRPr lang="de-DE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Englisch</a:t>
                      </a:r>
                      <a:endParaRPr lang="de-DE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Musik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Deutsch</a:t>
                      </a:r>
                      <a:endParaRPr lang="de-DE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229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10.30 – 11.15</a:t>
                      </a:r>
                      <a:endParaRPr lang="de-DE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Deutsch</a:t>
                      </a:r>
                      <a:endParaRPr lang="de-DE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Deutsch</a:t>
                      </a:r>
                      <a:endParaRPr lang="de-DE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WiB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Religion/Ethik</a:t>
                      </a: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solidFill>
                            <a:srgbClr val="FF0000"/>
                          </a:solidFill>
                          <a:effectLst/>
                        </a:rPr>
                        <a:t>GTK</a:t>
                      </a:r>
                      <a:endParaRPr lang="de-DE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229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de-DE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C000"/>
                          </a:solidFill>
                          <a:effectLst/>
                        </a:rPr>
                        <a:t>P</a:t>
                      </a:r>
                      <a:endParaRPr lang="de-DE" sz="1100" b="1" dirty="0">
                        <a:solidFill>
                          <a:srgbClr val="FFC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C000"/>
                          </a:solidFill>
                          <a:effectLst/>
                        </a:rPr>
                        <a:t>A</a:t>
                      </a:r>
                      <a:endParaRPr lang="de-DE" sz="1100" b="1" dirty="0">
                        <a:solidFill>
                          <a:srgbClr val="FFC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C000"/>
                          </a:solidFill>
                          <a:effectLst/>
                        </a:rPr>
                        <a:t>U</a:t>
                      </a:r>
                      <a:endParaRPr lang="de-DE" sz="1100" b="1" dirty="0">
                        <a:solidFill>
                          <a:srgbClr val="FFC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C000"/>
                          </a:solidFill>
                          <a:effectLst/>
                        </a:rPr>
                        <a:t>S</a:t>
                      </a:r>
                      <a:endParaRPr lang="de-DE" sz="1100" b="1" dirty="0">
                        <a:solidFill>
                          <a:srgbClr val="FFC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C000"/>
                          </a:solidFill>
                          <a:effectLst/>
                        </a:rPr>
                        <a:t>E</a:t>
                      </a:r>
                      <a:endParaRPr lang="de-DE" sz="1100" b="1" dirty="0">
                        <a:solidFill>
                          <a:srgbClr val="FFC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229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11.30 – 1</a:t>
                      </a:r>
                      <a:r>
                        <a:rPr lang="de-DE" sz="1100" dirty="0">
                          <a:effectLst/>
                        </a:rPr>
                        <a:t>2.15</a:t>
                      </a:r>
                      <a:endParaRPr lang="de-DE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b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Sport</a:t>
                      </a: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Englisch</a:t>
                      </a:r>
                      <a:endParaRPr lang="de-DE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NuT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WG</a:t>
                      </a: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Englisch</a:t>
                      </a:r>
                      <a:endParaRPr lang="de-DE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229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12.15 – 13.00</a:t>
                      </a:r>
                      <a:endParaRPr lang="de-DE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Sport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b="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GTK</a:t>
                      </a: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Musik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WG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solidFill>
                            <a:srgbClr val="FF0000"/>
                          </a:solidFill>
                          <a:effectLst/>
                        </a:rPr>
                        <a:t>GTK</a:t>
                      </a:r>
                      <a:endParaRPr lang="de-DE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229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13.00 – 13.45</a:t>
                      </a:r>
                      <a:endParaRPr lang="de-DE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b="1" dirty="0">
                          <a:effectLst/>
                        </a:rPr>
                        <a:t>ESSEN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b="1" dirty="0">
                          <a:solidFill>
                            <a:srgbClr val="FF0000"/>
                          </a:solidFill>
                          <a:effectLst/>
                        </a:rPr>
                        <a:t>ESSEN</a:t>
                      </a:r>
                      <a:endParaRPr lang="de-DE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ESSEN</a:t>
                      </a:r>
                      <a:endParaRPr lang="de-DE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ESSEN</a:t>
                      </a:r>
                      <a:endParaRPr lang="de-DE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de-DE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229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13.45 – 14.30</a:t>
                      </a:r>
                      <a:endParaRPr lang="de-DE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Englisch</a:t>
                      </a:r>
                      <a:endParaRPr lang="de-DE" sz="11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solidFill>
                            <a:srgbClr val="FF0000"/>
                          </a:solidFill>
                          <a:effectLst/>
                        </a:rPr>
                        <a:t>GTK/</a:t>
                      </a:r>
                      <a:r>
                        <a:rPr lang="de-DE" sz="11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Förderunterr</a:t>
                      </a:r>
                      <a:endParaRPr lang="de-DE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GPG</a:t>
                      </a: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GPG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>
                          <a:effectLst/>
                        </a:rPr>
                        <a:t> </a:t>
                      </a:r>
                      <a:endParaRPr lang="de-DE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229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14.30 – 15.15</a:t>
                      </a:r>
                      <a:endParaRPr lang="de-DE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solidFill>
                            <a:srgbClr val="FF0000"/>
                          </a:solidFill>
                          <a:effectLst/>
                        </a:rPr>
                        <a:t>GTK</a:t>
                      </a:r>
                      <a:endParaRPr lang="de-DE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GTK/</a:t>
                      </a:r>
                      <a:r>
                        <a:rPr lang="de-DE" sz="1100" dirty="0" err="1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Förderunterr</a:t>
                      </a:r>
                      <a:r>
                        <a:rPr lang="de-DE" sz="110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GTK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GTK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 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229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15.15 – 16.00</a:t>
                      </a:r>
                      <a:endParaRPr lang="de-DE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>
                          <a:effectLst/>
                        </a:rPr>
                        <a:t> </a:t>
                      </a:r>
                      <a:endParaRPr lang="de-DE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>
                          <a:effectLst/>
                        </a:rPr>
                        <a:t> </a:t>
                      </a:r>
                      <a:endParaRPr lang="de-DE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>
                          <a:effectLst/>
                        </a:rPr>
                        <a:t> </a:t>
                      </a:r>
                      <a:endParaRPr lang="de-DE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de-DE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 </a:t>
                      </a:r>
                      <a:endParaRPr lang="de-DE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21" marR="51921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9788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72008" y="44624"/>
            <a:ext cx="7740352" cy="6745720"/>
          </a:xfrm>
          <a:prstGeom prst="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A364E7E9-0FA3-4354-AB59-11AAF96D5B07}"/>
              </a:ext>
            </a:extLst>
          </p:cNvPr>
          <p:cNvGrpSpPr/>
          <p:nvPr/>
        </p:nvGrpSpPr>
        <p:grpSpPr>
          <a:xfrm rot="5400000">
            <a:off x="5187593" y="3023231"/>
            <a:ext cx="6482184" cy="801406"/>
            <a:chOff x="0" y="0"/>
            <a:chExt cx="7204710" cy="923925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07B95D64-A4BC-4E7C-8FE5-F3377D6F1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10" name="Grafik 9" descr="Schule ohne Rassismus – Schule mit Courage">
              <a:extLst>
                <a:ext uri="{FF2B5EF4-FFF2-40B4-BE49-F238E27FC236}">
                  <a16:creationId xmlns:a16="http://schemas.microsoft.com/office/drawing/2014/main" id="{F58008D1-34B3-4C4A-9EB6-9A3BF6740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6362DE9E-750E-422A-A801-C8A9BFD83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Rechteck 11">
            <a:extLst>
              <a:ext uri="{FF2B5EF4-FFF2-40B4-BE49-F238E27FC236}">
                <a16:creationId xmlns:a16="http://schemas.microsoft.com/office/drawing/2014/main" id="{DD994CBE-A8E7-4B2F-A5CD-071B4828B334}"/>
              </a:ext>
            </a:extLst>
          </p:cNvPr>
          <p:cNvSpPr/>
          <p:nvPr/>
        </p:nvSpPr>
        <p:spPr>
          <a:xfrm>
            <a:off x="314612" y="262504"/>
            <a:ext cx="728172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de-DE" sz="2800" b="1" dirty="0">
                <a:solidFill>
                  <a:schemeClr val="tx2">
                    <a:lumMod val="50000"/>
                  </a:schemeClr>
                </a:solidFill>
              </a:rPr>
              <a:t>Wie läuft der Unterricht ab?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90D79809-B3ED-457B-8A7E-3692633E776C}"/>
              </a:ext>
            </a:extLst>
          </p:cNvPr>
          <p:cNvSpPr txBox="1"/>
          <p:nvPr/>
        </p:nvSpPr>
        <p:spPr>
          <a:xfrm>
            <a:off x="644447" y="2060848"/>
            <a:ext cx="65527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de-DE" sz="2400" dirty="0"/>
              <a:t> </a:t>
            </a:r>
            <a:r>
              <a:rPr lang="de-DE" sz="2400" b="1" dirty="0" err="1"/>
              <a:t>Gtk</a:t>
            </a:r>
            <a:r>
              <a:rPr lang="de-DE" sz="2400" b="1" dirty="0"/>
              <a:t>-Stunden</a:t>
            </a:r>
            <a:r>
              <a:rPr lang="de-DE" sz="2400" dirty="0"/>
              <a:t>, die individuell gefüllt werden</a:t>
            </a:r>
          </a:p>
          <a:p>
            <a:endParaRPr lang="de-DE" sz="2400" dirty="0"/>
          </a:p>
          <a:p>
            <a:pPr>
              <a:buFontTx/>
              <a:buChar char="-"/>
            </a:pPr>
            <a:r>
              <a:rPr lang="de-DE" sz="2400" b="1" dirty="0"/>
              <a:t> </a:t>
            </a:r>
            <a:r>
              <a:rPr lang="de-DE" sz="2400" dirty="0"/>
              <a:t>gemeinsame </a:t>
            </a:r>
            <a:r>
              <a:rPr lang="de-DE" sz="2400" b="1" dirty="0"/>
              <a:t>Probenvorbereitung</a:t>
            </a:r>
          </a:p>
          <a:p>
            <a:endParaRPr lang="de-DE" sz="2400" dirty="0"/>
          </a:p>
          <a:p>
            <a:pPr>
              <a:buFontTx/>
              <a:buChar char="-"/>
            </a:pPr>
            <a:r>
              <a:rPr lang="de-DE" sz="2400" dirty="0"/>
              <a:t> häufig Unterricht im </a:t>
            </a:r>
            <a:r>
              <a:rPr lang="de-DE" sz="2400" b="1" dirty="0"/>
              <a:t>Tandem </a:t>
            </a:r>
            <a:r>
              <a:rPr lang="de-DE" sz="2400" dirty="0"/>
              <a:t>mit</a:t>
            </a:r>
            <a:r>
              <a:rPr lang="de-DE" sz="2400" b="1" dirty="0"/>
              <a:t> Betreuungskraft</a:t>
            </a:r>
          </a:p>
          <a:p>
            <a:endParaRPr lang="de-DE" sz="2400" dirty="0"/>
          </a:p>
          <a:p>
            <a:pPr>
              <a:buFontTx/>
              <a:buChar char="-"/>
            </a:pPr>
            <a:r>
              <a:rPr lang="de-DE" sz="2400" dirty="0"/>
              <a:t> </a:t>
            </a:r>
            <a:r>
              <a:rPr lang="de-DE" sz="2400" b="1" dirty="0"/>
              <a:t>Rhythmisierung</a:t>
            </a:r>
            <a:r>
              <a:rPr lang="de-DE" sz="2400" dirty="0"/>
              <a:t> durch feste Mittagspausen bzw.</a:t>
            </a:r>
          </a:p>
          <a:p>
            <a:r>
              <a:rPr lang="de-DE" sz="2400" dirty="0"/>
              <a:t>  Sportangebote</a:t>
            </a:r>
            <a:endParaRPr lang="de-DE" sz="24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endParaRPr lang="de-DE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271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72008" y="44624"/>
            <a:ext cx="7740352" cy="6745720"/>
          </a:xfrm>
          <a:prstGeom prst="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A364E7E9-0FA3-4354-AB59-11AAF96D5B07}"/>
              </a:ext>
            </a:extLst>
          </p:cNvPr>
          <p:cNvGrpSpPr/>
          <p:nvPr/>
        </p:nvGrpSpPr>
        <p:grpSpPr>
          <a:xfrm rot="5400000">
            <a:off x="5187593" y="3023231"/>
            <a:ext cx="6482184" cy="801406"/>
            <a:chOff x="0" y="0"/>
            <a:chExt cx="7204710" cy="923925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07B95D64-A4BC-4E7C-8FE5-F3377D6F1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10" name="Grafik 9" descr="Schule ohne Rassismus – Schule mit Courage">
              <a:extLst>
                <a:ext uri="{FF2B5EF4-FFF2-40B4-BE49-F238E27FC236}">
                  <a16:creationId xmlns:a16="http://schemas.microsoft.com/office/drawing/2014/main" id="{F58008D1-34B3-4C4A-9EB6-9A3BF6740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6362DE9E-750E-422A-A801-C8A9BFD83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Rechteck 11">
            <a:extLst>
              <a:ext uri="{FF2B5EF4-FFF2-40B4-BE49-F238E27FC236}">
                <a16:creationId xmlns:a16="http://schemas.microsoft.com/office/drawing/2014/main" id="{A7E76A73-8A83-4DFA-9329-43B4C5B8AE2D}"/>
              </a:ext>
            </a:extLst>
          </p:cNvPr>
          <p:cNvSpPr/>
          <p:nvPr/>
        </p:nvSpPr>
        <p:spPr>
          <a:xfrm>
            <a:off x="314612" y="262504"/>
            <a:ext cx="728172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de-DE" sz="2800" b="1" dirty="0">
                <a:solidFill>
                  <a:schemeClr val="tx2">
                    <a:lumMod val="50000"/>
                  </a:schemeClr>
                </a:solidFill>
              </a:rPr>
              <a:t>Wie läuft der Unterricht ab?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518B487C-69BD-405B-98C2-29555529126A}"/>
              </a:ext>
            </a:extLst>
          </p:cNvPr>
          <p:cNvSpPr txBox="1"/>
          <p:nvPr/>
        </p:nvSpPr>
        <p:spPr>
          <a:xfrm>
            <a:off x="627030" y="1875596"/>
            <a:ext cx="655272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/>
              <a:t>+ 12 Stunden mehr…</a:t>
            </a:r>
          </a:p>
          <a:p>
            <a:r>
              <a:rPr lang="de-DE" sz="2400" dirty="0"/>
              <a:t>	… zum gegenseitigen </a:t>
            </a:r>
            <a:r>
              <a:rPr lang="de-DE" sz="2400" b="1" dirty="0"/>
              <a:t>Kennenlernen</a:t>
            </a:r>
            <a:r>
              <a:rPr lang="de-DE" sz="2400" dirty="0"/>
              <a:t>, 	Probleme besprechen (z. B. beim Essen)</a:t>
            </a:r>
          </a:p>
          <a:p>
            <a:endParaRPr lang="de-DE" sz="2400" dirty="0"/>
          </a:p>
          <a:p>
            <a:r>
              <a:rPr lang="de-DE" sz="2400" dirty="0"/>
              <a:t>	… zum </a:t>
            </a:r>
            <a:r>
              <a:rPr lang="de-DE" sz="2400" b="1" dirty="0"/>
              <a:t>Üben</a:t>
            </a:r>
            <a:r>
              <a:rPr lang="de-DE" sz="2400" dirty="0"/>
              <a:t> mit dem Partner, der Gruppe 	oder alleine</a:t>
            </a:r>
          </a:p>
          <a:p>
            <a:endParaRPr lang="de-DE" sz="2400" dirty="0"/>
          </a:p>
          <a:p>
            <a:r>
              <a:rPr lang="de-DE" sz="2400" dirty="0"/>
              <a:t>	… zum </a:t>
            </a:r>
            <a:r>
              <a:rPr lang="de-DE" sz="2400" b="1" dirty="0"/>
              <a:t>Nachfragen</a:t>
            </a:r>
          </a:p>
          <a:p>
            <a:endParaRPr lang="de-DE" sz="2400" dirty="0"/>
          </a:p>
          <a:p>
            <a:r>
              <a:rPr lang="de-DE" sz="2400" dirty="0"/>
              <a:t>	… aber auch für </a:t>
            </a:r>
            <a:r>
              <a:rPr lang="de-DE" sz="2400" b="1" dirty="0"/>
              <a:t>Sport und Spaß</a:t>
            </a:r>
            <a:r>
              <a:rPr lang="de-DE" sz="24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12200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72008" y="44624"/>
            <a:ext cx="7740352" cy="6745720"/>
          </a:xfrm>
          <a:prstGeom prst="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A364E7E9-0FA3-4354-AB59-11AAF96D5B07}"/>
              </a:ext>
            </a:extLst>
          </p:cNvPr>
          <p:cNvGrpSpPr/>
          <p:nvPr/>
        </p:nvGrpSpPr>
        <p:grpSpPr>
          <a:xfrm rot="5400000">
            <a:off x="5187593" y="3023231"/>
            <a:ext cx="6482184" cy="801406"/>
            <a:chOff x="0" y="0"/>
            <a:chExt cx="7204710" cy="923925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07B95D64-A4BC-4E7C-8FE5-F3377D6F1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10" name="Grafik 9" descr="Schule ohne Rassismus – Schule mit Courage">
              <a:extLst>
                <a:ext uri="{FF2B5EF4-FFF2-40B4-BE49-F238E27FC236}">
                  <a16:creationId xmlns:a16="http://schemas.microsoft.com/office/drawing/2014/main" id="{F58008D1-34B3-4C4A-9EB6-9A3BF6740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6362DE9E-750E-422A-A801-C8A9BFD83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" name="Grafik 12">
            <a:extLst>
              <a:ext uri="{FF2B5EF4-FFF2-40B4-BE49-F238E27FC236}">
                <a16:creationId xmlns:a16="http://schemas.microsoft.com/office/drawing/2014/main" id="{ABD86B71-0A88-4AB2-B874-98C3CFC7C92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9702" y="3349165"/>
            <a:ext cx="3365844" cy="25272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Grafik 13" descr="Ein Bild, das Boden, drinnen, Decke, Sport enthält.&#10;&#10;Automatisch generierte Beschreibung">
            <a:extLst>
              <a:ext uri="{FF2B5EF4-FFF2-40B4-BE49-F238E27FC236}">
                <a16:creationId xmlns:a16="http://schemas.microsoft.com/office/drawing/2014/main" id="{0E646F8C-37FC-477C-B043-CF9A6C20EA9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20472">
            <a:off x="1978811" y="3522814"/>
            <a:ext cx="3846653" cy="28883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22704271-781A-4B8A-B358-CC75EB108F94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63700">
            <a:off x="4630867" y="4036331"/>
            <a:ext cx="3039779" cy="22824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C783F5A5-067F-4F6C-A6FD-E901ED98C29D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219">
            <a:off x="661491" y="1086231"/>
            <a:ext cx="2949474" cy="22146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Inhaltsplatzhalter 16" descr="Ein Bild, das Person, Tisch, drinnen enthält.&#10;&#10;Automatisch generierte Beschreibung">
            <a:extLst>
              <a:ext uri="{FF2B5EF4-FFF2-40B4-BE49-F238E27FC236}">
                <a16:creationId xmlns:a16="http://schemas.microsoft.com/office/drawing/2014/main" id="{72BF2339-2482-49EF-9EFB-C13A7420EEED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50351">
            <a:off x="4473391" y="1182810"/>
            <a:ext cx="3070196" cy="23053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62F6432F-7DC2-41FE-AD88-1622ABD0433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48130" y="1915519"/>
            <a:ext cx="3476175" cy="26101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Rechteck 18">
            <a:extLst>
              <a:ext uri="{FF2B5EF4-FFF2-40B4-BE49-F238E27FC236}">
                <a16:creationId xmlns:a16="http://schemas.microsoft.com/office/drawing/2014/main" id="{7BECFE4B-879B-42D2-B15B-F8E9CDA71D7D}"/>
              </a:ext>
            </a:extLst>
          </p:cNvPr>
          <p:cNvSpPr/>
          <p:nvPr/>
        </p:nvSpPr>
        <p:spPr>
          <a:xfrm>
            <a:off x="314612" y="262504"/>
            <a:ext cx="728172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de-DE" sz="2800" b="1" dirty="0">
                <a:solidFill>
                  <a:schemeClr val="tx2">
                    <a:lumMod val="50000"/>
                  </a:schemeClr>
                </a:solidFill>
              </a:rPr>
              <a:t>… Sport und Spaß</a:t>
            </a:r>
            <a:endParaRPr lang="de-DE" sz="2800" b="1" u="sng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602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107504" y="56140"/>
            <a:ext cx="7740352" cy="6745720"/>
          </a:xfrm>
          <a:prstGeom prst="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A364E7E9-0FA3-4354-AB59-11AAF96D5B07}"/>
              </a:ext>
            </a:extLst>
          </p:cNvPr>
          <p:cNvGrpSpPr/>
          <p:nvPr/>
        </p:nvGrpSpPr>
        <p:grpSpPr>
          <a:xfrm rot="5400000">
            <a:off x="5187593" y="3023231"/>
            <a:ext cx="6482184" cy="801406"/>
            <a:chOff x="0" y="0"/>
            <a:chExt cx="7204710" cy="923925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07B95D64-A4BC-4E7C-8FE5-F3377D6F1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10" name="Grafik 9" descr="Schule ohne Rassismus – Schule mit Courage">
              <a:extLst>
                <a:ext uri="{FF2B5EF4-FFF2-40B4-BE49-F238E27FC236}">
                  <a16:creationId xmlns:a16="http://schemas.microsoft.com/office/drawing/2014/main" id="{F58008D1-34B3-4C4A-9EB6-9A3BF6740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6362DE9E-750E-422A-A801-C8A9BFD83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Rechteck 11">
            <a:extLst>
              <a:ext uri="{FF2B5EF4-FFF2-40B4-BE49-F238E27FC236}">
                <a16:creationId xmlns:a16="http://schemas.microsoft.com/office/drawing/2014/main" id="{04FD0869-4B4C-461E-81A7-4F12A57DA482}"/>
              </a:ext>
            </a:extLst>
          </p:cNvPr>
          <p:cNvSpPr/>
          <p:nvPr/>
        </p:nvSpPr>
        <p:spPr>
          <a:xfrm>
            <a:off x="314612" y="262504"/>
            <a:ext cx="7281724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de-DE" sz="2400" b="1" dirty="0">
                <a:solidFill>
                  <a:schemeClr val="tx2">
                    <a:lumMod val="50000"/>
                  </a:schemeClr>
                </a:solidFill>
              </a:rPr>
              <a:t>Worin besteht der Unterschied zu einer Regelklasse?</a:t>
            </a:r>
          </a:p>
        </p:txBody>
      </p:sp>
      <p:sp>
        <p:nvSpPr>
          <p:cNvPr id="13" name="Inhaltsplatzhalter 1">
            <a:extLst>
              <a:ext uri="{FF2B5EF4-FFF2-40B4-BE49-F238E27FC236}">
                <a16:creationId xmlns:a16="http://schemas.microsoft.com/office/drawing/2014/main" id="{6E1ADF61-DA07-4D61-897C-2E808FC74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688" y="1052737"/>
            <a:ext cx="4680520" cy="1872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/>
              <a:t>Für ihre Kinder:</a:t>
            </a:r>
          </a:p>
          <a:p>
            <a:pPr marL="0" indent="0">
              <a:buNone/>
            </a:pPr>
            <a:r>
              <a:rPr lang="de-DE" sz="2400" dirty="0"/>
              <a:t>+ ein sinnvoll ausgefüllter Tag</a:t>
            </a:r>
          </a:p>
          <a:p>
            <a:pPr marL="0" indent="0">
              <a:buNone/>
            </a:pPr>
            <a:r>
              <a:rPr lang="de-DE" sz="2400" dirty="0"/>
              <a:t>+ bessere Vorbereitung auf Proben</a:t>
            </a:r>
          </a:p>
          <a:p>
            <a:pPr marL="0" indent="0">
              <a:buNone/>
            </a:pPr>
            <a:r>
              <a:rPr lang="de-DE" sz="2400" dirty="0"/>
              <a:t>+ keine „Leerzeiten“</a:t>
            </a:r>
          </a:p>
          <a:p>
            <a:pPr>
              <a:buFontTx/>
              <a:buChar char="-"/>
            </a:pPr>
            <a:endParaRPr lang="de-DE" sz="2400" dirty="0"/>
          </a:p>
          <a:p>
            <a:pPr marL="0" indent="0">
              <a:buNone/>
            </a:pPr>
            <a:endParaRPr lang="de-DE" sz="2400" dirty="0"/>
          </a:p>
        </p:txBody>
      </p:sp>
      <p:pic>
        <p:nvPicPr>
          <p:cNvPr id="14" name="Picture 4" descr="http://cdn.grid.fotosearch.com/UNC/UNC232/u17727511.jpg">
            <a:extLst>
              <a:ext uri="{FF2B5EF4-FFF2-40B4-BE49-F238E27FC236}">
                <a16:creationId xmlns:a16="http://schemas.microsoft.com/office/drawing/2014/main" id="{BF2B4D83-18B1-4252-9CC9-4F4522CD51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4612" y="1484784"/>
            <a:ext cx="1258912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F797B8A9-937D-4680-A3B5-14A2E494D675}"/>
              </a:ext>
            </a:extLst>
          </p:cNvPr>
          <p:cNvGrpSpPr/>
          <p:nvPr/>
        </p:nvGrpSpPr>
        <p:grpSpPr>
          <a:xfrm>
            <a:off x="159613" y="3284984"/>
            <a:ext cx="6312964" cy="1480555"/>
            <a:chOff x="159613" y="3284984"/>
            <a:chExt cx="6312964" cy="1480555"/>
          </a:xfrm>
        </p:grpSpPr>
        <p:pic>
          <p:nvPicPr>
            <p:cNvPr id="16" name="Picture 2" descr="http://www.vs-koenigsberg.de/mediapool/143/1430456/resources/33804586.png">
              <a:extLst>
                <a:ext uri="{FF2B5EF4-FFF2-40B4-BE49-F238E27FC236}">
                  <a16:creationId xmlns:a16="http://schemas.microsoft.com/office/drawing/2014/main" id="{59C27679-E6C1-4D59-896C-0AF77459EF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613" y="3284984"/>
              <a:ext cx="1633355" cy="10889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Inhaltsplatzhalter 1">
              <a:extLst>
                <a:ext uri="{FF2B5EF4-FFF2-40B4-BE49-F238E27FC236}">
                  <a16:creationId xmlns:a16="http://schemas.microsoft.com/office/drawing/2014/main" id="{7CC60A2B-1542-4691-87CF-87DFDD72FF07}"/>
                </a:ext>
              </a:extLst>
            </p:cNvPr>
            <p:cNvSpPr txBox="1">
              <a:spLocks/>
            </p:cNvSpPr>
            <p:nvPr/>
          </p:nvSpPr>
          <p:spPr>
            <a:xfrm>
              <a:off x="1792057" y="3284984"/>
              <a:ext cx="4680520" cy="148055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de-DE" sz="2400" b="1" dirty="0"/>
                <a:t>Für Sie:</a:t>
              </a:r>
            </a:p>
            <a:p>
              <a:pPr marL="0" indent="0">
                <a:buNone/>
              </a:pPr>
              <a:r>
                <a:rPr lang="de-DE" sz="2400" dirty="0"/>
                <a:t>+ weniger (!) Lernstress zuhause</a:t>
              </a:r>
            </a:p>
            <a:p>
              <a:pPr marL="0" indent="0">
                <a:buNone/>
              </a:pPr>
              <a:endParaRPr lang="de-DE" sz="2400" dirty="0"/>
            </a:p>
            <a:p>
              <a:pPr marL="0" indent="0">
                <a:buFont typeface="Arial" panose="020B0604020202020204" pitchFamily="34" charset="0"/>
                <a:buNone/>
              </a:pPr>
              <a:endParaRPr lang="de-DE" sz="2400" dirty="0"/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52C35FBC-DFF8-4FB0-A894-F07AB289281A}"/>
              </a:ext>
            </a:extLst>
          </p:cNvPr>
          <p:cNvGrpSpPr/>
          <p:nvPr/>
        </p:nvGrpSpPr>
        <p:grpSpPr>
          <a:xfrm>
            <a:off x="269932" y="4725144"/>
            <a:ext cx="6218633" cy="1650507"/>
            <a:chOff x="269932" y="4725144"/>
            <a:chExt cx="6218633" cy="1650507"/>
          </a:xfrm>
        </p:grpSpPr>
        <p:pic>
          <p:nvPicPr>
            <p:cNvPr id="19" name="Picture 6" descr="Lehrer / Berufe, Clipart ...">
              <a:extLst>
                <a:ext uri="{FF2B5EF4-FFF2-40B4-BE49-F238E27FC236}">
                  <a16:creationId xmlns:a16="http://schemas.microsoft.com/office/drawing/2014/main" id="{0D516DAF-4F27-4D99-A70D-E4D3DA9E860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" b="4690"/>
            <a:stretch/>
          </p:blipFill>
          <p:spPr bwMode="auto">
            <a:xfrm>
              <a:off x="269932" y="4797031"/>
              <a:ext cx="1348271" cy="1285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Inhaltsplatzhalter 1">
              <a:extLst>
                <a:ext uri="{FF2B5EF4-FFF2-40B4-BE49-F238E27FC236}">
                  <a16:creationId xmlns:a16="http://schemas.microsoft.com/office/drawing/2014/main" id="{68E3C281-9D2A-48F6-A6BF-CFD7C62020D2}"/>
                </a:ext>
              </a:extLst>
            </p:cNvPr>
            <p:cNvSpPr txBox="1">
              <a:spLocks/>
            </p:cNvSpPr>
            <p:nvPr/>
          </p:nvSpPr>
          <p:spPr>
            <a:xfrm>
              <a:off x="1808045" y="4725144"/>
              <a:ext cx="4680520" cy="1650507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de-DE" sz="2400" b="1" dirty="0"/>
                <a:t>Für mich:</a:t>
              </a:r>
            </a:p>
            <a:p>
              <a:pPr marL="0" indent="0">
                <a:buNone/>
              </a:pPr>
              <a:r>
                <a:rPr lang="de-DE" sz="2400" dirty="0"/>
                <a:t>+ ich kenne „meine“ Schüler besser</a:t>
              </a:r>
            </a:p>
            <a:p>
              <a:pPr marL="0" indent="0">
                <a:buNone/>
              </a:pPr>
              <a:r>
                <a:rPr lang="de-DE" sz="2400" dirty="0"/>
                <a:t>+ kein Hausaufgabenärger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8637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18700" y="56140"/>
            <a:ext cx="7740352" cy="6745720"/>
          </a:xfrm>
          <a:prstGeom prst="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A364E7E9-0FA3-4354-AB59-11AAF96D5B07}"/>
              </a:ext>
            </a:extLst>
          </p:cNvPr>
          <p:cNvGrpSpPr/>
          <p:nvPr/>
        </p:nvGrpSpPr>
        <p:grpSpPr>
          <a:xfrm rot="5400000">
            <a:off x="5187593" y="3023231"/>
            <a:ext cx="6482184" cy="801406"/>
            <a:chOff x="0" y="0"/>
            <a:chExt cx="7204710" cy="923925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07B95D64-A4BC-4E7C-8FE5-F3377D6F1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10" name="Grafik 9" descr="Schule ohne Rassismus – Schule mit Courage">
              <a:extLst>
                <a:ext uri="{FF2B5EF4-FFF2-40B4-BE49-F238E27FC236}">
                  <a16:creationId xmlns:a16="http://schemas.microsoft.com/office/drawing/2014/main" id="{F58008D1-34B3-4C4A-9EB6-9A3BF6740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6362DE9E-750E-422A-A801-C8A9BFD83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Rechteck 11">
            <a:extLst>
              <a:ext uri="{FF2B5EF4-FFF2-40B4-BE49-F238E27FC236}">
                <a16:creationId xmlns:a16="http://schemas.microsoft.com/office/drawing/2014/main" id="{71E000EF-55EA-4DDA-ADD6-F8AB3C3CEFB6}"/>
              </a:ext>
            </a:extLst>
          </p:cNvPr>
          <p:cNvSpPr/>
          <p:nvPr/>
        </p:nvSpPr>
        <p:spPr>
          <a:xfrm>
            <a:off x="107504" y="208617"/>
            <a:ext cx="728172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de-DE" sz="2800" b="1" dirty="0"/>
              <a:t>Zusätzliche Angebote in der GTK</a:t>
            </a:r>
          </a:p>
        </p:txBody>
      </p:sp>
      <p:sp>
        <p:nvSpPr>
          <p:cNvPr id="13" name="Inhaltsplatzhalter 6">
            <a:extLst>
              <a:ext uri="{FF2B5EF4-FFF2-40B4-BE49-F238E27FC236}">
                <a16:creationId xmlns:a16="http://schemas.microsoft.com/office/drawing/2014/main" id="{73FEBA1C-0868-4630-9F30-C3D285EB6D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57298"/>
            <a:ext cx="7043758" cy="4768865"/>
          </a:xfrm>
        </p:spPr>
        <p:txBody>
          <a:bodyPr/>
          <a:lstStyle/>
          <a:p>
            <a:pPr>
              <a:buNone/>
            </a:pPr>
            <a:r>
              <a:rPr lang="de-DE" sz="2400" b="1" u="sng" dirty="0"/>
              <a:t>Gemeinsames Mittagessen in der Mensa</a:t>
            </a:r>
          </a:p>
          <a:p>
            <a:pPr>
              <a:buNone/>
            </a:pPr>
            <a:endParaRPr lang="de-DE" b="1" dirty="0"/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de-DE" sz="2000" b="1" dirty="0"/>
              <a:t>Das Mittagessen ist verpflichtend</a:t>
            </a:r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de-DE" sz="2000" b="1" dirty="0"/>
              <a:t>Das Essen wird vom Partyservice Berger in </a:t>
            </a:r>
            <a:r>
              <a:rPr lang="de-DE" sz="2000" b="1" dirty="0" err="1"/>
              <a:t>Mariaposching</a:t>
            </a:r>
            <a:r>
              <a:rPr lang="de-DE" sz="2000" b="1" dirty="0"/>
              <a:t> gekocht und angeliefert</a:t>
            </a:r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de-DE" sz="2000" b="1" dirty="0"/>
              <a:t>Das Essen kostet 4,40 Euro pro Tag, Montag-Donnerstag</a:t>
            </a:r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de-DE" sz="2000" b="1" dirty="0"/>
              <a:t>Auswahl zwischen zwei Gerichten (immer eine Variante mit Fleisch, meist Pute, Rind oder Hähnchen und eine vegetarische)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746589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72008" y="44624"/>
            <a:ext cx="7740352" cy="6745720"/>
          </a:xfrm>
          <a:prstGeom prst="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A364E7E9-0FA3-4354-AB59-11AAF96D5B07}"/>
              </a:ext>
            </a:extLst>
          </p:cNvPr>
          <p:cNvGrpSpPr/>
          <p:nvPr/>
        </p:nvGrpSpPr>
        <p:grpSpPr>
          <a:xfrm rot="5400000">
            <a:off x="5187593" y="3023231"/>
            <a:ext cx="6482184" cy="801406"/>
            <a:chOff x="0" y="0"/>
            <a:chExt cx="7204710" cy="923925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07B95D64-A4BC-4E7C-8FE5-F3377D6F1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10" name="Grafik 9" descr="Schule ohne Rassismus – Schule mit Courage">
              <a:extLst>
                <a:ext uri="{FF2B5EF4-FFF2-40B4-BE49-F238E27FC236}">
                  <a16:creationId xmlns:a16="http://schemas.microsoft.com/office/drawing/2014/main" id="{F58008D1-34B3-4C4A-9EB6-9A3BF6740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6362DE9E-750E-422A-A801-C8A9BFD83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" name="Picture 4">
            <a:extLst>
              <a:ext uri="{FF2B5EF4-FFF2-40B4-BE49-F238E27FC236}">
                <a16:creationId xmlns:a16="http://schemas.microsoft.com/office/drawing/2014/main" id="{48A0DC31-687D-4A6F-8024-D46B7C47BB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43" t="9731"/>
          <a:stretch/>
        </p:blipFill>
        <p:spPr bwMode="auto">
          <a:xfrm>
            <a:off x="565774" y="706017"/>
            <a:ext cx="6837872" cy="54459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27093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72008" y="44624"/>
            <a:ext cx="7740352" cy="6745720"/>
          </a:xfrm>
          <a:prstGeom prst="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A364E7E9-0FA3-4354-AB59-11AAF96D5B07}"/>
              </a:ext>
            </a:extLst>
          </p:cNvPr>
          <p:cNvGrpSpPr/>
          <p:nvPr/>
        </p:nvGrpSpPr>
        <p:grpSpPr>
          <a:xfrm rot="5400000">
            <a:off x="5187593" y="3023231"/>
            <a:ext cx="6482184" cy="801406"/>
            <a:chOff x="0" y="0"/>
            <a:chExt cx="7204710" cy="923925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07B95D64-A4BC-4E7C-8FE5-F3377D6F1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10" name="Grafik 9" descr="Schule ohne Rassismus – Schule mit Courage">
              <a:extLst>
                <a:ext uri="{FF2B5EF4-FFF2-40B4-BE49-F238E27FC236}">
                  <a16:creationId xmlns:a16="http://schemas.microsoft.com/office/drawing/2014/main" id="{F58008D1-34B3-4C4A-9EB6-9A3BF6740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6362DE9E-750E-422A-A801-C8A9BFD83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Rechteck 11">
            <a:extLst>
              <a:ext uri="{FF2B5EF4-FFF2-40B4-BE49-F238E27FC236}">
                <a16:creationId xmlns:a16="http://schemas.microsoft.com/office/drawing/2014/main" id="{37280183-4527-4CA5-B54A-EAB03E6B50A4}"/>
              </a:ext>
            </a:extLst>
          </p:cNvPr>
          <p:cNvSpPr/>
          <p:nvPr/>
        </p:nvSpPr>
        <p:spPr>
          <a:xfrm>
            <a:off x="314612" y="262504"/>
            <a:ext cx="728172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de-DE" sz="2800" b="1" dirty="0"/>
              <a:t>Zusätzliche Angebote in der GTK</a:t>
            </a:r>
          </a:p>
        </p:txBody>
      </p:sp>
      <p:sp>
        <p:nvSpPr>
          <p:cNvPr id="13" name="Inhaltsplatzhalter 6">
            <a:extLst>
              <a:ext uri="{FF2B5EF4-FFF2-40B4-BE49-F238E27FC236}">
                <a16:creationId xmlns:a16="http://schemas.microsoft.com/office/drawing/2014/main" id="{C19FD147-0E5F-4005-8089-5AA7BC1E9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6829444" cy="45259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de-DE" sz="2400" b="1" u="sng" dirty="0"/>
              <a:t>Der GTK-Nachmittag am Mittwoch</a:t>
            </a:r>
          </a:p>
          <a:p>
            <a:pPr>
              <a:buNone/>
            </a:pPr>
            <a:endParaRPr lang="de-DE" b="1" dirty="0"/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de-DE" sz="2000" b="1" dirty="0"/>
              <a:t>Im 1. Halbjahr für die 7. und 8. GTK und DK</a:t>
            </a:r>
          </a:p>
          <a:p>
            <a:pPr>
              <a:lnSpc>
                <a:spcPct val="150000"/>
              </a:lnSpc>
              <a:buNone/>
            </a:pPr>
            <a:r>
              <a:rPr lang="de-DE" sz="2000" b="1" dirty="0"/>
              <a:t>	Im 2. Halbjahr für die 5. und 6. GTK</a:t>
            </a:r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de-DE" sz="2000" b="1" dirty="0"/>
              <a:t>Anregung, Spaß und ein Ausgleich zum Unterricht</a:t>
            </a:r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de-DE" sz="2000" b="1" dirty="0"/>
              <a:t>Bietet den Kindern die Möglichkeiten sich über die schulischen Inhalte hinaus zu fördern und Stärken zu entwickeln</a:t>
            </a:r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de-DE" sz="2000" b="1" dirty="0"/>
              <a:t>Gemischte Gruppen </a:t>
            </a:r>
            <a:r>
              <a:rPr lang="de-DE" sz="2000" b="1" dirty="0">
                <a:sym typeface="Wingdings" pitchFamily="2" charset="2"/>
              </a:rPr>
              <a:t> neue Kontakte, soziale Kompetenzen stärken</a:t>
            </a:r>
            <a:endParaRPr lang="de-DE" sz="2000" b="1" dirty="0"/>
          </a:p>
          <a:p>
            <a:pPr>
              <a:buFontTx/>
              <a:buChar char="-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743856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A364E7E9-0FA3-4354-AB59-11AAF96D5B07}"/>
              </a:ext>
            </a:extLst>
          </p:cNvPr>
          <p:cNvGrpSpPr/>
          <p:nvPr/>
        </p:nvGrpSpPr>
        <p:grpSpPr>
          <a:xfrm rot="5400000">
            <a:off x="5141139" y="2885013"/>
            <a:ext cx="6482184" cy="801406"/>
            <a:chOff x="0" y="0"/>
            <a:chExt cx="7204710" cy="923925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07B95D64-A4BC-4E7C-8FE5-F3377D6F1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10" name="Grafik 9" descr="Schule ohne Rassismus – Schule mit Courage">
              <a:extLst>
                <a:ext uri="{FF2B5EF4-FFF2-40B4-BE49-F238E27FC236}">
                  <a16:creationId xmlns:a16="http://schemas.microsoft.com/office/drawing/2014/main" id="{F58008D1-34B3-4C4A-9EB6-9A3BF6740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6362DE9E-750E-422A-A801-C8A9BFD83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Rechteck 11">
            <a:extLst>
              <a:ext uri="{FF2B5EF4-FFF2-40B4-BE49-F238E27FC236}">
                <a16:creationId xmlns:a16="http://schemas.microsoft.com/office/drawing/2014/main" id="{B6A7F77F-B7B5-412F-B30A-D65267523569}"/>
              </a:ext>
            </a:extLst>
          </p:cNvPr>
          <p:cNvSpPr/>
          <p:nvPr/>
        </p:nvSpPr>
        <p:spPr>
          <a:xfrm>
            <a:off x="314612" y="262504"/>
            <a:ext cx="728172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de-DE" sz="2800" b="1" dirty="0"/>
              <a:t>Betreuungskräfte: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18068D6-53BC-4349-9B16-1F26A74E9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	</a:t>
            </a: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01517BB3-9258-4AF9-9C3A-F4934A940C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592" y="1993719"/>
            <a:ext cx="6533367" cy="3658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2540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72008" y="44624"/>
            <a:ext cx="7740352" cy="6745720"/>
          </a:xfrm>
          <a:prstGeom prst="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A364E7E9-0FA3-4354-AB59-11AAF96D5B07}"/>
              </a:ext>
            </a:extLst>
          </p:cNvPr>
          <p:cNvGrpSpPr/>
          <p:nvPr/>
        </p:nvGrpSpPr>
        <p:grpSpPr>
          <a:xfrm rot="5400000">
            <a:off x="5187593" y="3023231"/>
            <a:ext cx="6482184" cy="801406"/>
            <a:chOff x="0" y="0"/>
            <a:chExt cx="7204710" cy="923925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07B95D64-A4BC-4E7C-8FE5-F3377D6F1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10" name="Grafik 9" descr="Schule ohne Rassismus – Schule mit Courage">
              <a:extLst>
                <a:ext uri="{FF2B5EF4-FFF2-40B4-BE49-F238E27FC236}">
                  <a16:creationId xmlns:a16="http://schemas.microsoft.com/office/drawing/2014/main" id="{F58008D1-34B3-4C4A-9EB6-9A3BF6740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6362DE9E-750E-422A-A801-C8A9BFD83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" name="Rechteck 13">
            <a:extLst>
              <a:ext uri="{FF2B5EF4-FFF2-40B4-BE49-F238E27FC236}">
                <a16:creationId xmlns:a16="http://schemas.microsoft.com/office/drawing/2014/main" id="{0EB79AEC-045E-4FCC-BD7F-EC40E521B4D4}"/>
              </a:ext>
            </a:extLst>
          </p:cNvPr>
          <p:cNvSpPr/>
          <p:nvPr/>
        </p:nvSpPr>
        <p:spPr>
          <a:xfrm>
            <a:off x="314612" y="262504"/>
            <a:ext cx="728172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de-DE" sz="2800" b="1" dirty="0"/>
              <a:t>Zusätzliche Angebote in der GTK</a:t>
            </a:r>
          </a:p>
        </p:txBody>
      </p:sp>
      <p:sp>
        <p:nvSpPr>
          <p:cNvPr id="15" name="Inhaltsplatzhalter 6">
            <a:extLst>
              <a:ext uri="{FF2B5EF4-FFF2-40B4-BE49-F238E27FC236}">
                <a16:creationId xmlns:a16="http://schemas.microsoft.com/office/drawing/2014/main" id="{07FC84D9-5E87-4586-870F-134407B01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85860"/>
            <a:ext cx="6900882" cy="484030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e-DE" sz="1600" b="1" u="sng" dirty="0"/>
              <a:t>Ein Einblick: </a:t>
            </a:r>
            <a:r>
              <a:rPr lang="de-DE" sz="1400" b="1" u="sng" dirty="0"/>
              <a:t>alle 2 Wochen, jedes ausgewählte Angebot wird erlebt (Wechsel nach 4x)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9A110E1-EF21-4B68-9F2B-54B5973D3CD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-817" b="6357"/>
          <a:stretch/>
        </p:blipFill>
        <p:spPr>
          <a:xfrm>
            <a:off x="974352" y="1628800"/>
            <a:ext cx="6117928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323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72008" y="44624"/>
            <a:ext cx="7740352" cy="6745720"/>
          </a:xfrm>
          <a:prstGeom prst="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A364E7E9-0FA3-4354-AB59-11AAF96D5B07}"/>
              </a:ext>
            </a:extLst>
          </p:cNvPr>
          <p:cNvGrpSpPr/>
          <p:nvPr/>
        </p:nvGrpSpPr>
        <p:grpSpPr>
          <a:xfrm rot="5400000">
            <a:off x="5187593" y="3023231"/>
            <a:ext cx="6482184" cy="801406"/>
            <a:chOff x="0" y="0"/>
            <a:chExt cx="7204710" cy="923925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07B95D64-A4BC-4E7C-8FE5-F3377D6F1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10" name="Grafik 9" descr="Schule ohne Rassismus – Schule mit Courage">
              <a:extLst>
                <a:ext uri="{FF2B5EF4-FFF2-40B4-BE49-F238E27FC236}">
                  <a16:creationId xmlns:a16="http://schemas.microsoft.com/office/drawing/2014/main" id="{F58008D1-34B3-4C4A-9EB6-9A3BF6740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6362DE9E-750E-422A-A801-C8A9BFD83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Rechteck 11">
            <a:extLst>
              <a:ext uri="{FF2B5EF4-FFF2-40B4-BE49-F238E27FC236}">
                <a16:creationId xmlns:a16="http://schemas.microsoft.com/office/drawing/2014/main" id="{421EC963-BB77-42CB-A416-19734B2B23CB}"/>
              </a:ext>
            </a:extLst>
          </p:cNvPr>
          <p:cNvSpPr/>
          <p:nvPr/>
        </p:nvSpPr>
        <p:spPr>
          <a:xfrm>
            <a:off x="314612" y="262504"/>
            <a:ext cx="728172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de-DE" sz="2800" b="1" dirty="0"/>
              <a:t>Zusätzliche Angebote in der GTK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5F7DCFC-C930-45B3-A476-27250205BE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360213">
            <a:off x="2154077" y="1788243"/>
            <a:ext cx="5250786" cy="2940828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06111172-B512-4CFE-BFB2-78AA38E1277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-1455" r="42743"/>
          <a:stretch/>
        </p:blipFill>
        <p:spPr>
          <a:xfrm rot="19881134">
            <a:off x="683680" y="3494878"/>
            <a:ext cx="2805677" cy="27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4634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72008" y="44624"/>
            <a:ext cx="7740352" cy="6745720"/>
          </a:xfrm>
          <a:prstGeom prst="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A364E7E9-0FA3-4354-AB59-11AAF96D5B07}"/>
              </a:ext>
            </a:extLst>
          </p:cNvPr>
          <p:cNvGrpSpPr/>
          <p:nvPr/>
        </p:nvGrpSpPr>
        <p:grpSpPr>
          <a:xfrm rot="5400000">
            <a:off x="5187593" y="3023231"/>
            <a:ext cx="6482184" cy="801406"/>
            <a:chOff x="0" y="0"/>
            <a:chExt cx="7204710" cy="923925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07B95D64-A4BC-4E7C-8FE5-F3377D6F1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10" name="Grafik 9" descr="Schule ohne Rassismus – Schule mit Courage">
              <a:extLst>
                <a:ext uri="{FF2B5EF4-FFF2-40B4-BE49-F238E27FC236}">
                  <a16:creationId xmlns:a16="http://schemas.microsoft.com/office/drawing/2014/main" id="{F58008D1-34B3-4C4A-9EB6-9A3BF6740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6362DE9E-750E-422A-A801-C8A9BFD83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Rechteck 11">
            <a:extLst>
              <a:ext uri="{FF2B5EF4-FFF2-40B4-BE49-F238E27FC236}">
                <a16:creationId xmlns:a16="http://schemas.microsoft.com/office/drawing/2014/main" id="{3B401A9C-F7B3-42F0-AF0C-C5E4F0A8EF83}"/>
              </a:ext>
            </a:extLst>
          </p:cNvPr>
          <p:cNvSpPr/>
          <p:nvPr/>
        </p:nvSpPr>
        <p:spPr>
          <a:xfrm>
            <a:off x="314612" y="262504"/>
            <a:ext cx="728172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de-DE" sz="2800" b="1" dirty="0"/>
              <a:t>Zusätzliche Angebote in der GTK + Chor</a:t>
            </a:r>
          </a:p>
        </p:txBody>
      </p:sp>
      <p:pic>
        <p:nvPicPr>
          <p:cNvPr id="14" name="Picture 4" descr="http://www.dingolfing.org/schulamt/images/stories/2015-16/lan_nm_04.jpg">
            <a:extLst>
              <a:ext uri="{FF2B5EF4-FFF2-40B4-BE49-F238E27FC236}">
                <a16:creationId xmlns:a16="http://schemas.microsoft.com/office/drawing/2014/main" id="{6C0C305F-60D1-4887-8D1B-36097E758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2654" y="3622551"/>
            <a:ext cx="4914877" cy="3071798"/>
          </a:xfrm>
          <a:prstGeom prst="rect">
            <a:avLst/>
          </a:prstGeom>
          <a:noFill/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1FCF7052-D35C-45CD-84B5-DD02561333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150792">
            <a:off x="482992" y="1429162"/>
            <a:ext cx="3508285" cy="197597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8113CE6-0FAA-4F11-B755-B31D1E162A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536292">
            <a:off x="4905115" y="1112776"/>
            <a:ext cx="2580200" cy="193515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363233FF-5C7F-4C84-A74D-8DF7071646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3432049" y="1527515"/>
            <a:ext cx="1655440" cy="220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802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72008" y="44624"/>
            <a:ext cx="7740352" cy="6745720"/>
          </a:xfrm>
          <a:prstGeom prst="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A364E7E9-0FA3-4354-AB59-11AAF96D5B07}"/>
              </a:ext>
            </a:extLst>
          </p:cNvPr>
          <p:cNvGrpSpPr/>
          <p:nvPr/>
        </p:nvGrpSpPr>
        <p:grpSpPr>
          <a:xfrm rot="5400000">
            <a:off x="5187593" y="3023231"/>
            <a:ext cx="6482184" cy="801406"/>
            <a:chOff x="0" y="0"/>
            <a:chExt cx="7204710" cy="923925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07B95D64-A4BC-4E7C-8FE5-F3377D6F1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10" name="Grafik 9" descr="Schule ohne Rassismus – Schule mit Courage">
              <a:extLst>
                <a:ext uri="{FF2B5EF4-FFF2-40B4-BE49-F238E27FC236}">
                  <a16:creationId xmlns:a16="http://schemas.microsoft.com/office/drawing/2014/main" id="{F58008D1-34B3-4C4A-9EB6-9A3BF6740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6362DE9E-750E-422A-A801-C8A9BFD83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Rechteck 11">
            <a:extLst>
              <a:ext uri="{FF2B5EF4-FFF2-40B4-BE49-F238E27FC236}">
                <a16:creationId xmlns:a16="http://schemas.microsoft.com/office/drawing/2014/main" id="{3E431ED0-3521-404E-A85B-C3DA8691DBE1}"/>
              </a:ext>
            </a:extLst>
          </p:cNvPr>
          <p:cNvSpPr/>
          <p:nvPr/>
        </p:nvSpPr>
        <p:spPr>
          <a:xfrm>
            <a:off x="142844" y="0"/>
            <a:ext cx="7740352" cy="6745720"/>
          </a:xfrm>
          <a:prstGeom prst="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de-DE" kern="100" dirty="0">
                <a:solidFill>
                  <a:srgbClr val="1F386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Mo-Do 12:15 – 15:15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de-DE" kern="100" dirty="0">
                <a:solidFill>
                  <a:srgbClr val="1F386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(Not-)Busbetreuung 15:15-16:30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de-DE" sz="800" kern="100" dirty="0">
                <a:solidFill>
                  <a:srgbClr val="1F386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 </a:t>
            </a:r>
            <a:endParaRPr lang="de-DE" kern="100" dirty="0">
              <a:solidFill>
                <a:srgbClr val="1F3864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de-DE" u="sng" kern="100" dirty="0">
                <a:solidFill>
                  <a:srgbClr val="1F386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http://www.ms-landau.de</a:t>
            </a:r>
            <a:endParaRPr lang="de-DE" kern="100" dirty="0">
              <a:solidFill>
                <a:srgbClr val="1F3864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de-DE" sz="800" kern="100" dirty="0">
                <a:solidFill>
                  <a:srgbClr val="1F386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 </a:t>
            </a:r>
            <a:endParaRPr lang="de-DE" kern="100" dirty="0">
              <a:solidFill>
                <a:srgbClr val="1F3864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de-DE" kern="100" dirty="0">
                <a:solidFill>
                  <a:srgbClr val="1F386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Tel.09951/603463-453 / Frau Oeser </a:t>
            </a:r>
          </a:p>
          <a:p>
            <a:pPr marL="172720" indent="-172720" algn="ctr">
              <a:lnSpc>
                <a:spcPct val="115000"/>
              </a:lnSpc>
              <a:spcAft>
                <a:spcPts val="0"/>
              </a:spcAft>
            </a:pPr>
            <a:r>
              <a:rPr lang="de-DE" sz="800" kern="100" dirty="0">
                <a:solidFill>
                  <a:srgbClr val="1F386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 </a:t>
            </a:r>
            <a:endParaRPr lang="de-DE" kern="100" dirty="0">
              <a:solidFill>
                <a:srgbClr val="1F3864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172720" indent="-172720" algn="ctr">
              <a:lnSpc>
                <a:spcPct val="115000"/>
              </a:lnSpc>
              <a:spcAft>
                <a:spcPts val="1200"/>
              </a:spcAft>
            </a:pPr>
            <a:r>
              <a:rPr lang="de-DE" kern="100" dirty="0">
                <a:solidFill>
                  <a:srgbClr val="1F386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E-Mail OGT: </a:t>
            </a:r>
            <a:r>
              <a:rPr lang="de-DE" u="sng" kern="100" dirty="0">
                <a:solidFill>
                  <a:srgbClr val="1F386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ogt.ms-landau@web.de </a:t>
            </a:r>
            <a:endParaRPr lang="de-DE" kern="100" dirty="0">
              <a:solidFill>
                <a:srgbClr val="1F3864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r>
              <a:rPr lang="de-DE" dirty="0"/>
              <a:t> 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CDBFE49A-C4A6-43A4-8ACB-62A1FEF979E6}"/>
              </a:ext>
            </a:extLst>
          </p:cNvPr>
          <p:cNvSpPr/>
          <p:nvPr/>
        </p:nvSpPr>
        <p:spPr>
          <a:xfrm>
            <a:off x="314612" y="262504"/>
            <a:ext cx="728172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de-DE" sz="2800" b="1" dirty="0"/>
              <a:t>OGT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F142567-711B-4C46-A214-6E8DE0E9BC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7784" y="4048579"/>
            <a:ext cx="2933441" cy="2546917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CD598A59-EA96-473C-8C5D-93CF4F5D60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59832" y="1194496"/>
            <a:ext cx="6633652" cy="341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1004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FF2B5EF4-FFF2-40B4-BE49-F238E27FC236}">
                <a16:creationId xmlns:a16="http://schemas.microsoft.com/office/drawing/2014/main" id="{F81BDF84-2FB0-4C40-A0AF-A32B2B9CFC87}"/>
              </a:ext>
            </a:extLst>
          </p:cNvPr>
          <p:cNvSpPr/>
          <p:nvPr/>
        </p:nvSpPr>
        <p:spPr>
          <a:xfrm>
            <a:off x="314612" y="262504"/>
            <a:ext cx="728172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de-DE" sz="2800" b="1" dirty="0"/>
              <a:t>Zusätzliches Angebot: </a:t>
            </a:r>
            <a:r>
              <a:rPr lang="de-DE" sz="2800" b="1" dirty="0" err="1"/>
              <a:t>OGT</a:t>
            </a:r>
            <a:endParaRPr lang="de-DE" sz="2800" b="1" dirty="0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B9AB5964-EDA4-420B-9FA5-0470D218D96D}"/>
              </a:ext>
            </a:extLst>
          </p:cNvPr>
          <p:cNvGrpSpPr/>
          <p:nvPr/>
        </p:nvGrpSpPr>
        <p:grpSpPr>
          <a:xfrm rot="5400000">
            <a:off x="5047820" y="2885013"/>
            <a:ext cx="6482184" cy="801406"/>
            <a:chOff x="0" y="0"/>
            <a:chExt cx="7204710" cy="923925"/>
          </a:xfrm>
        </p:grpSpPr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735A0BB9-771B-4888-A6C6-B29A22F1F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16" name="Grafik 15" descr="Schule ohne Rassismus – Schule mit Courage">
              <a:extLst>
                <a:ext uri="{FF2B5EF4-FFF2-40B4-BE49-F238E27FC236}">
                  <a16:creationId xmlns:a16="http://schemas.microsoft.com/office/drawing/2014/main" id="{17B70DCE-19C0-42E6-9BBD-94CAC8E7A7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7FFC5880-E54E-4E8D-8004-536B52D09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" name="Grafik 4">
            <a:extLst>
              <a:ext uri="{FF2B5EF4-FFF2-40B4-BE49-F238E27FC236}">
                <a16:creationId xmlns:a16="http://schemas.microsoft.com/office/drawing/2014/main" id="{9DF19DFA-BA3E-4A32-962D-5699BB4E515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37" b="57050"/>
          <a:stretch/>
        </p:blipFill>
        <p:spPr>
          <a:xfrm>
            <a:off x="611560" y="1628800"/>
            <a:ext cx="6984776" cy="360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7363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72008" y="44624"/>
            <a:ext cx="7740352" cy="6745720"/>
          </a:xfrm>
          <a:prstGeom prst="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A364E7E9-0FA3-4354-AB59-11AAF96D5B07}"/>
              </a:ext>
            </a:extLst>
          </p:cNvPr>
          <p:cNvGrpSpPr/>
          <p:nvPr/>
        </p:nvGrpSpPr>
        <p:grpSpPr>
          <a:xfrm rot="5400000">
            <a:off x="5187593" y="3023231"/>
            <a:ext cx="6482184" cy="801406"/>
            <a:chOff x="0" y="0"/>
            <a:chExt cx="7204710" cy="923925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07B95D64-A4BC-4E7C-8FE5-F3377D6F1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10" name="Grafik 9" descr="Schule ohne Rassismus – Schule mit Courage">
              <a:extLst>
                <a:ext uri="{FF2B5EF4-FFF2-40B4-BE49-F238E27FC236}">
                  <a16:creationId xmlns:a16="http://schemas.microsoft.com/office/drawing/2014/main" id="{F58008D1-34B3-4C4A-9EB6-9A3BF6740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6362DE9E-750E-422A-A801-C8A9BFD83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Rechteck 11">
            <a:extLst>
              <a:ext uri="{FF2B5EF4-FFF2-40B4-BE49-F238E27FC236}">
                <a16:creationId xmlns:a16="http://schemas.microsoft.com/office/drawing/2014/main" id="{F81BDF84-2FB0-4C40-A0AF-A32B2B9CFC87}"/>
              </a:ext>
            </a:extLst>
          </p:cNvPr>
          <p:cNvSpPr/>
          <p:nvPr/>
        </p:nvSpPr>
        <p:spPr>
          <a:xfrm>
            <a:off x="314612" y="262504"/>
            <a:ext cx="728172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de-DE" sz="2800" b="1" dirty="0"/>
              <a:t>OGT Aktivitäten + Nachmittagsangebot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5C4A536-A55F-41BF-9C5B-F38F9F3549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8954" y="4027015"/>
            <a:ext cx="4285859" cy="2408129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1FA1ADE4-7D97-48A1-9BBE-9854619CAD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2509" y="1087677"/>
            <a:ext cx="1975275" cy="2639797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7CEC7926-99BC-4B1B-A61D-9E87786591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090" y="1816746"/>
            <a:ext cx="3188484" cy="2828789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F37C4E1-D452-44A7-A3C1-2BE4F9416E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38962" y="1420653"/>
            <a:ext cx="3491701" cy="3277559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697FA65D-EC3B-4269-BA5C-9E5B3187A1D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9855089">
            <a:off x="397969" y="4984275"/>
            <a:ext cx="1182727" cy="1243692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76C2C209-D3C9-4FBE-B45D-7C403177F7C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112500">
            <a:off x="6477544" y="4828073"/>
            <a:ext cx="1048603" cy="1505843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6F45EE88-9B03-4DD8-91C3-2E66E557B8D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703192">
            <a:off x="6436028" y="930125"/>
            <a:ext cx="880308" cy="1281461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CFC71B6F-A2C1-46CA-A8C0-7D97C938C1C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0253066">
            <a:off x="431998" y="948039"/>
            <a:ext cx="1062776" cy="142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4351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72008" y="44624"/>
            <a:ext cx="7740352" cy="6745720"/>
          </a:xfrm>
          <a:prstGeom prst="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Minde</a:t>
            </a: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A364E7E9-0FA3-4354-AB59-11AAF96D5B07}"/>
              </a:ext>
            </a:extLst>
          </p:cNvPr>
          <p:cNvGrpSpPr/>
          <p:nvPr/>
        </p:nvGrpSpPr>
        <p:grpSpPr>
          <a:xfrm rot="5400000">
            <a:off x="5187593" y="3023231"/>
            <a:ext cx="6482184" cy="801406"/>
            <a:chOff x="0" y="0"/>
            <a:chExt cx="7204710" cy="923925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07B95D64-A4BC-4E7C-8FE5-F3377D6F1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10" name="Grafik 9" descr="Schule ohne Rassismus – Schule mit Courage">
              <a:extLst>
                <a:ext uri="{FF2B5EF4-FFF2-40B4-BE49-F238E27FC236}">
                  <a16:creationId xmlns:a16="http://schemas.microsoft.com/office/drawing/2014/main" id="{F58008D1-34B3-4C4A-9EB6-9A3BF6740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6362DE9E-750E-422A-A801-C8A9BFD83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Rechteck 11">
            <a:extLst>
              <a:ext uri="{FF2B5EF4-FFF2-40B4-BE49-F238E27FC236}">
                <a16:creationId xmlns:a16="http://schemas.microsoft.com/office/drawing/2014/main" id="{F81BDF84-2FB0-4C40-A0AF-A32B2B9CFC87}"/>
              </a:ext>
            </a:extLst>
          </p:cNvPr>
          <p:cNvSpPr/>
          <p:nvPr/>
        </p:nvSpPr>
        <p:spPr>
          <a:xfrm>
            <a:off x="314612" y="262504"/>
            <a:ext cx="728172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de-DE" sz="2800" b="1" dirty="0"/>
              <a:t>Zusätzliche Informationen: OGT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563F1CA7-2B1B-4E2D-AFAF-E5AAC9121589}"/>
              </a:ext>
            </a:extLst>
          </p:cNvPr>
          <p:cNvSpPr txBox="1"/>
          <p:nvPr/>
        </p:nvSpPr>
        <p:spPr>
          <a:xfrm>
            <a:off x="715114" y="1156544"/>
            <a:ext cx="648072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/>
              <a:t>Buchung: mindestens 2 Tage / Woche</a:t>
            </a:r>
          </a:p>
          <a:p>
            <a:endParaRPr lang="de-DE" sz="2400" dirty="0"/>
          </a:p>
          <a:p>
            <a:r>
              <a:rPr lang="de-DE" sz="2400" dirty="0"/>
              <a:t>Mittagessen: freiwillige Anmeldung </a:t>
            </a:r>
          </a:p>
          <a:p>
            <a:r>
              <a:rPr lang="de-DE" sz="2400" dirty="0"/>
              <a:t>( 4,40 Euro pro Mahlzeit, inkl. Salat und Nachtisch)</a:t>
            </a:r>
          </a:p>
          <a:p>
            <a:endParaRPr lang="de-DE" sz="2400" dirty="0"/>
          </a:p>
          <a:p>
            <a:r>
              <a:rPr lang="de-DE" sz="2400" dirty="0"/>
              <a:t>Hausaufgabenbetreuung, Spiel, Spaß und Aktion </a:t>
            </a:r>
          </a:p>
          <a:p>
            <a:r>
              <a:rPr lang="de-DE" sz="2400" dirty="0"/>
              <a:t>( Tischtennis, Fußball, große Anzahl an Spielen und Relax-Zone)</a:t>
            </a:r>
          </a:p>
          <a:p>
            <a:endParaRPr lang="de-DE" sz="2400" dirty="0"/>
          </a:p>
          <a:p>
            <a:r>
              <a:rPr lang="de-DE" sz="2400" dirty="0"/>
              <a:t>Dienstags: Englisch-Workshop mit Frau </a:t>
            </a:r>
            <a:r>
              <a:rPr lang="de-DE" sz="2400" dirty="0" err="1"/>
              <a:t>Stöbig</a:t>
            </a:r>
            <a:r>
              <a:rPr lang="de-DE" sz="2400" dirty="0"/>
              <a:t> für 5. und 6. Klassen</a:t>
            </a:r>
          </a:p>
          <a:p>
            <a:endParaRPr lang="de-DE" sz="2400" dirty="0"/>
          </a:p>
          <a:p>
            <a:r>
              <a:rPr lang="de-DE" sz="2400" dirty="0"/>
              <a:t>Mittwochs: OGT Nachmittagsangebot: Billard oder Fitness, alle 2 Wochen, Wechsel nach 8x</a:t>
            </a:r>
          </a:p>
        </p:txBody>
      </p:sp>
    </p:spTree>
    <p:extLst>
      <p:ext uri="{BB962C8B-B14F-4D97-AF65-F5344CB8AC3E}">
        <p14:creationId xmlns:p14="http://schemas.microsoft.com/office/powerpoint/2010/main" val="24388466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52748" y="53250"/>
            <a:ext cx="7632848" cy="6741369"/>
          </a:xfrm>
          <a:prstGeom prst="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314612" y="262504"/>
            <a:ext cx="7209716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de-DE" sz="2800" b="1" u="sng" dirty="0"/>
              <a:t>M </a:t>
            </a:r>
            <a:r>
              <a:rPr lang="de-DE" sz="2800" b="1" u="sng"/>
              <a:t>– Klassen: Gliederung</a:t>
            </a:r>
            <a:r>
              <a:rPr lang="de-DE" sz="2800" b="1" u="sng" dirty="0"/>
              <a:t>: </a:t>
            </a:r>
          </a:p>
        </p:txBody>
      </p:sp>
      <p:sp>
        <p:nvSpPr>
          <p:cNvPr id="10" name="Rechteck 9"/>
          <p:cNvSpPr/>
          <p:nvPr/>
        </p:nvSpPr>
        <p:spPr>
          <a:xfrm>
            <a:off x="251520" y="1340768"/>
            <a:ext cx="7209716" cy="432426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de-DE" sz="2500" b="1" dirty="0"/>
              <a:t>Unser bayerisches Bildungssystem: eine Übersicht</a:t>
            </a:r>
          </a:p>
          <a:p>
            <a:endParaRPr lang="de-DE" sz="2500" b="1" dirty="0"/>
          </a:p>
          <a:p>
            <a:r>
              <a:rPr lang="de-DE" sz="2500" b="1" dirty="0"/>
              <a:t>M – Klassen: Zugangsvoraussetzungen</a:t>
            </a:r>
          </a:p>
          <a:p>
            <a:endParaRPr lang="de-DE" sz="2500" b="1" dirty="0"/>
          </a:p>
          <a:p>
            <a:r>
              <a:rPr lang="de-DE" sz="2500" b="1" dirty="0"/>
              <a:t>Mittlerer Schulabschluss – Was bedeutet das? </a:t>
            </a:r>
          </a:p>
          <a:p>
            <a:endParaRPr lang="de-DE" sz="2500" b="1" dirty="0"/>
          </a:p>
          <a:p>
            <a:r>
              <a:rPr lang="de-DE" sz="2500" b="1" dirty="0">
                <a:solidFill>
                  <a:schemeClr val="tx2">
                    <a:lumMod val="50000"/>
                  </a:schemeClr>
                </a:solidFill>
              </a:rPr>
              <a:t>M- Klasse konkret: </a:t>
            </a:r>
          </a:p>
          <a:p>
            <a:r>
              <a:rPr lang="de-DE" sz="2500" b="1" dirty="0">
                <a:solidFill>
                  <a:schemeClr val="tx2">
                    <a:lumMod val="50000"/>
                  </a:schemeClr>
                </a:solidFill>
              </a:rPr>
              <a:t>Wie läuft der Unterricht in einer M- Klasse?</a:t>
            </a:r>
          </a:p>
          <a:p>
            <a:r>
              <a:rPr lang="de-DE" sz="2500" b="1" dirty="0">
                <a:solidFill>
                  <a:schemeClr val="tx2">
                    <a:lumMod val="50000"/>
                  </a:schemeClr>
                </a:solidFill>
              </a:rPr>
              <a:t>Wo besteht der Unterschied zu einer Regelklasse?</a:t>
            </a:r>
          </a:p>
          <a:p>
            <a:endParaRPr lang="de-DE" sz="2500" b="1" dirty="0"/>
          </a:p>
          <a:p>
            <a:endParaRPr lang="de-DE" sz="2500" b="1" dirty="0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623B4795-EC83-435A-8FBA-13CE5BA3661D}"/>
              </a:ext>
            </a:extLst>
          </p:cNvPr>
          <p:cNvGrpSpPr/>
          <p:nvPr/>
        </p:nvGrpSpPr>
        <p:grpSpPr>
          <a:xfrm rot="5400000">
            <a:off x="5187593" y="3023231"/>
            <a:ext cx="6482184" cy="801406"/>
            <a:chOff x="0" y="0"/>
            <a:chExt cx="7204710" cy="923925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0EEE7802-476D-4CA1-A417-346407BAE1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8" name="Grafik 7" descr="Schule ohne Rassismus – Schule mit Courage">
              <a:extLst>
                <a:ext uri="{FF2B5EF4-FFF2-40B4-BE49-F238E27FC236}">
                  <a16:creationId xmlns:a16="http://schemas.microsoft.com/office/drawing/2014/main" id="{E0D2CD1D-B52B-41AA-A865-E4EB3C248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1DA4E20E-149D-4BD9-9FE6-35DEA95922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8003638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38112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72008" y="44624"/>
            <a:ext cx="7740352" cy="6745720"/>
          </a:xfrm>
          <a:prstGeom prst="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b="1" u="sng" dirty="0">
                <a:effectLst/>
              </a:rPr>
              <a:t>1. </a:t>
            </a:r>
          </a:p>
          <a:p>
            <a:endParaRPr lang="de-DE" b="1" u="sng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314612" y="262504"/>
            <a:ext cx="728172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de-DE" sz="2800" b="1" u="sng" dirty="0"/>
              <a:t>Zugangsvoraussetzungen: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314612" y="858998"/>
            <a:ext cx="7353732" cy="529375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2000" b="1" u="sng" dirty="0">
                <a:solidFill>
                  <a:schemeClr val="tx2">
                    <a:lumMod val="50000"/>
                  </a:schemeClr>
                </a:solidFill>
                <a:effectLst/>
              </a:rPr>
              <a:t>Direkte Aufnahme in den M-Zug</a:t>
            </a:r>
            <a:endParaRPr lang="de-DE" sz="20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a. Aufnahmebedingungen:</a:t>
            </a:r>
          </a:p>
          <a:p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Schüler werden direkt in den M-Zweig aufgenommen, wenn folgende Notenschnitte erreicht werden:</a:t>
            </a:r>
          </a:p>
          <a:p>
            <a:endParaRPr lang="de-DE" dirty="0">
              <a:solidFill>
                <a:schemeClr val="tx2">
                  <a:lumMod val="50000"/>
                </a:schemeClr>
              </a:solidFill>
            </a:endParaRPr>
          </a:p>
          <a:p>
            <a:endParaRPr lang="de-DE" sz="2400" b="1" dirty="0">
              <a:solidFill>
                <a:schemeClr val="tx2">
                  <a:lumMod val="50000"/>
                </a:schemeClr>
              </a:solidFill>
            </a:endParaRPr>
          </a:p>
          <a:p>
            <a:endParaRPr lang="de-DE" sz="2400" b="1" dirty="0">
              <a:solidFill>
                <a:schemeClr val="tx2">
                  <a:lumMod val="50000"/>
                </a:schemeClr>
              </a:solidFill>
            </a:endParaRPr>
          </a:p>
          <a:p>
            <a:endParaRPr lang="de-DE" sz="2400" b="1" dirty="0">
              <a:solidFill>
                <a:schemeClr val="tx2">
                  <a:lumMod val="50000"/>
                </a:schemeClr>
              </a:solidFill>
            </a:endParaRPr>
          </a:p>
          <a:p>
            <a:endParaRPr lang="de-DE" sz="2400" b="1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Alle diese Schnitte müssen im</a:t>
            </a: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000" b="1" dirty="0">
                <a:solidFill>
                  <a:schemeClr val="tx2">
                    <a:lumMod val="50000"/>
                  </a:schemeClr>
                </a:solidFill>
              </a:rPr>
              <a:t>Zwischen- oder Jahreszeugnis </a:t>
            </a:r>
          </a:p>
          <a:p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des aktuellen Schuljahres in den Fächern </a:t>
            </a:r>
          </a:p>
          <a:p>
            <a:r>
              <a:rPr lang="de-DE" sz="2000" b="1" dirty="0">
                <a:solidFill>
                  <a:schemeClr val="tx2">
                    <a:lumMod val="50000"/>
                  </a:schemeClr>
                </a:solidFill>
              </a:rPr>
              <a:t>Deutsch, Mathematik und Englisch 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erreicht werden!</a:t>
            </a:r>
          </a:p>
          <a:p>
            <a:endParaRPr lang="de-DE" sz="900" b="1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de-DE" sz="2000" b="1" dirty="0">
                <a:solidFill>
                  <a:schemeClr val="tx2">
                    <a:lumMod val="50000"/>
                  </a:schemeClr>
                </a:solidFill>
              </a:rPr>
              <a:t>Aufnahme M10 mit einem Schnitt von 2,33 </a:t>
            </a:r>
          </a:p>
          <a:p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in den Fächern </a:t>
            </a: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Deutsch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Mathematik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 und </a:t>
            </a: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Englisch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 der </a:t>
            </a:r>
            <a:r>
              <a:rPr lang="de-DE" b="1" u="sng" dirty="0">
                <a:solidFill>
                  <a:schemeClr val="tx2">
                    <a:lumMod val="50000"/>
                  </a:schemeClr>
                </a:solidFill>
                <a:effectLst/>
              </a:rPr>
              <a:t>Prüfung des qualifizierenden Mittelschulabschlusses.</a:t>
            </a:r>
          </a:p>
          <a:p>
            <a:endParaRPr lang="de-DE" sz="900" b="1" u="sng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de-DE" sz="2000" b="1" u="sng" dirty="0">
                <a:solidFill>
                  <a:schemeClr val="tx2">
                    <a:lumMod val="50000"/>
                  </a:schemeClr>
                </a:solidFill>
              </a:rPr>
              <a:t>Aufnahme </a:t>
            </a:r>
            <a:r>
              <a:rPr lang="de-DE" sz="2000" b="1" u="sng" dirty="0" err="1">
                <a:solidFill>
                  <a:schemeClr val="tx2">
                    <a:lumMod val="50000"/>
                  </a:schemeClr>
                </a:solidFill>
              </a:rPr>
              <a:t>M9</a:t>
            </a:r>
            <a:r>
              <a:rPr lang="de-DE" sz="2000" b="1" u="sng" dirty="0">
                <a:solidFill>
                  <a:schemeClr val="tx2">
                    <a:lumMod val="50000"/>
                  </a:schemeClr>
                </a:solidFill>
              </a:rPr>
              <a:t> mit einem Schnitt von 2,5 in </a:t>
            </a:r>
            <a:r>
              <a:rPr lang="de-DE" sz="2000" b="1" u="sng" dirty="0">
                <a:solidFill>
                  <a:srgbClr val="FF0000"/>
                </a:solidFill>
              </a:rPr>
              <a:t>allen</a:t>
            </a:r>
            <a:r>
              <a:rPr lang="de-DE" sz="2000" b="1" u="sng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2000" b="1" u="sng" dirty="0" err="1">
                <a:solidFill>
                  <a:schemeClr val="tx2">
                    <a:lumMod val="50000"/>
                  </a:schemeClr>
                </a:solidFill>
              </a:rPr>
              <a:t>Qualifächern</a:t>
            </a:r>
            <a:r>
              <a:rPr lang="de-DE" sz="2000" b="1" u="sng" dirty="0">
                <a:solidFill>
                  <a:schemeClr val="tx2">
                    <a:lumMod val="50000"/>
                  </a:schemeClr>
                </a:solidFill>
              </a:rPr>
              <a:t> (9+2)</a:t>
            </a:r>
            <a:endParaRPr lang="de-DE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691680" y="2132856"/>
            <a:ext cx="3816424" cy="1477328"/>
          </a:xfrm>
          <a:prstGeom prst="rect">
            <a:avLst/>
          </a:prstGeom>
          <a:solidFill>
            <a:srgbClr val="FFFF00"/>
          </a:solidFill>
          <a:ln w="3492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>
                <a:solidFill>
                  <a:schemeClr val="tx2">
                    <a:lumMod val="50000"/>
                  </a:schemeClr>
                </a:solidFill>
              </a:rPr>
              <a:t>Aufnahme M7 mit einem Schnitt von 2,66</a:t>
            </a:r>
            <a:r>
              <a:rPr lang="de-DE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de-DE" sz="1600" dirty="0">
                <a:solidFill>
                  <a:schemeClr val="tx2">
                    <a:lumMod val="50000"/>
                  </a:schemeClr>
                </a:solidFill>
              </a:rPr>
              <a:t>(z.B. Deutsch 2/Mathematik 3/Englisch 3)</a:t>
            </a:r>
          </a:p>
          <a:p>
            <a:pPr algn="ctr"/>
            <a:r>
              <a:rPr lang="de-DE" sz="1600" b="1" dirty="0">
                <a:solidFill>
                  <a:schemeClr val="tx2">
                    <a:lumMod val="50000"/>
                  </a:schemeClr>
                </a:solidFill>
              </a:rPr>
              <a:t>Aufnahme M8 mit einem Schnitt von 2,33 </a:t>
            </a:r>
          </a:p>
          <a:p>
            <a:pPr algn="ctr"/>
            <a:r>
              <a:rPr lang="de-DE" sz="1600" dirty="0">
                <a:solidFill>
                  <a:schemeClr val="tx2">
                    <a:lumMod val="50000"/>
                  </a:schemeClr>
                </a:solidFill>
              </a:rPr>
              <a:t>(z.B. Deutsch 2/Mathematik 2/Englisch 3)</a:t>
            </a:r>
          </a:p>
          <a:p>
            <a:pPr algn="ctr"/>
            <a:r>
              <a:rPr lang="de-DE" sz="1600" b="1" dirty="0">
                <a:solidFill>
                  <a:schemeClr val="tx2">
                    <a:lumMod val="50000"/>
                  </a:schemeClr>
                </a:solidFill>
              </a:rPr>
              <a:t>Aufnahme M9 mit einem Schnitt von 2,33 </a:t>
            </a:r>
          </a:p>
          <a:p>
            <a:endParaRPr lang="de-DE" sz="1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494F8E30-E02E-4B85-8F9F-DD680BE3A153}"/>
              </a:ext>
            </a:extLst>
          </p:cNvPr>
          <p:cNvGrpSpPr/>
          <p:nvPr/>
        </p:nvGrpSpPr>
        <p:grpSpPr>
          <a:xfrm rot="5400000">
            <a:off x="5187593" y="3023231"/>
            <a:ext cx="6482184" cy="801406"/>
            <a:chOff x="0" y="0"/>
            <a:chExt cx="7204710" cy="923925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2886347B-856E-41F3-82DC-2E8C999815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11" name="Grafik 10" descr="Schule ohne Rassismus – Schule mit Courage">
              <a:extLst>
                <a:ext uri="{FF2B5EF4-FFF2-40B4-BE49-F238E27FC236}">
                  <a16:creationId xmlns:a16="http://schemas.microsoft.com/office/drawing/2014/main" id="{F5786A06-8590-4A8C-B80B-177A247C9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7C91A269-DC11-4D85-9407-5D6C299461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2996748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Aufnahmeprüfung?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1"/>
            <a:ext cx="7211144" cy="1684784"/>
          </a:xfrm>
          <a:ln w="28575">
            <a:solidFill>
              <a:schemeClr val="tx2"/>
            </a:solidFill>
          </a:ln>
        </p:spPr>
        <p:txBody>
          <a:bodyPr/>
          <a:lstStyle/>
          <a:p>
            <a:r>
              <a:rPr lang="de-DE" dirty="0"/>
              <a:t>Für den Zugang in die M7 / M8 / M9</a:t>
            </a:r>
          </a:p>
          <a:p>
            <a:pPr marL="457200" lvl="1" indent="0">
              <a:buNone/>
            </a:pPr>
            <a:r>
              <a:rPr lang="de-DE" dirty="0"/>
              <a:t>letzte Ferienwoche der Sommerferien</a:t>
            </a:r>
          </a:p>
          <a:p>
            <a:pPr marL="457200" lvl="1" indent="0">
              <a:buNone/>
            </a:pPr>
            <a:r>
              <a:rPr lang="de-DE" dirty="0"/>
              <a:t>(04. September – 08. September 2023)</a:t>
            </a:r>
          </a:p>
          <a:p>
            <a:pPr marL="457200" lvl="1" indent="0">
              <a:buNone/>
            </a:pPr>
            <a:endParaRPr lang="de-DE" dirty="0"/>
          </a:p>
        </p:txBody>
      </p:sp>
      <p:sp>
        <p:nvSpPr>
          <p:cNvPr id="4" name="Inhaltsplatzhalter 2"/>
          <p:cNvSpPr txBox="1">
            <a:spLocks/>
          </p:cNvSpPr>
          <p:nvPr/>
        </p:nvSpPr>
        <p:spPr>
          <a:xfrm>
            <a:off x="467544" y="3436247"/>
            <a:ext cx="7200800" cy="1684784"/>
          </a:xfrm>
          <a:prstGeom prst="rect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Für den Zugang in die M10</a:t>
            </a:r>
          </a:p>
          <a:p>
            <a:pPr marL="0" indent="0">
              <a:buNone/>
            </a:pPr>
            <a:r>
              <a:rPr lang="de-DE" dirty="0"/>
              <a:t>    l</a:t>
            </a:r>
            <a:r>
              <a:rPr lang="de-DE" sz="2800" dirty="0"/>
              <a:t>etzte Schulwoche des Schuljahres 2022/2023</a:t>
            </a:r>
          </a:p>
          <a:p>
            <a:pPr marL="0" indent="0">
              <a:buNone/>
            </a:pPr>
            <a:r>
              <a:rPr lang="de-DE" sz="2800" dirty="0"/>
              <a:t>     (24. – 26. Juli 2023)</a:t>
            </a:r>
            <a:endParaRPr lang="de-DE" dirty="0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98350C86-AE01-4FAE-B378-314D3F6CD26F}"/>
              </a:ext>
            </a:extLst>
          </p:cNvPr>
          <p:cNvGrpSpPr/>
          <p:nvPr/>
        </p:nvGrpSpPr>
        <p:grpSpPr>
          <a:xfrm rot="5400000">
            <a:off x="5187593" y="3023231"/>
            <a:ext cx="6482184" cy="801406"/>
            <a:chOff x="0" y="0"/>
            <a:chExt cx="7204710" cy="923925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FAC6B092-1AB1-435C-B978-BCB90E935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8" name="Grafik 7" descr="Schule ohne Rassismus – Schule mit Courage">
              <a:extLst>
                <a:ext uri="{FF2B5EF4-FFF2-40B4-BE49-F238E27FC236}">
                  <a16:creationId xmlns:a16="http://schemas.microsoft.com/office/drawing/2014/main" id="{D50B4763-C23F-4264-A7D8-CCFE6E4C41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CD06375D-A77B-40B8-868F-0F07D80B07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4100944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72008" y="44624"/>
            <a:ext cx="7740352" cy="6745720"/>
          </a:xfrm>
          <a:prstGeom prst="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314612" y="262504"/>
            <a:ext cx="728172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de-DE" sz="2800" b="1" dirty="0">
                <a:solidFill>
                  <a:schemeClr val="tx2">
                    <a:lumMod val="50000"/>
                  </a:schemeClr>
                </a:solidFill>
              </a:rPr>
              <a:t>Aufnahme zum Zwischenzeugnis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314612" y="908720"/>
            <a:ext cx="7281724" cy="55092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Für die Aufnahme in die </a:t>
            </a: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Klassen M7-M9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 stellen die Eltern </a:t>
            </a:r>
          </a:p>
          <a:p>
            <a:pPr algn="ctr"/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nach </a:t>
            </a: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Ausgabe des Zwischenzeugnisses am 23.02.18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endParaRPr lang="de-DE" sz="1200" u="sng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de-DE" sz="2400" b="1" u="sng" dirty="0">
                <a:solidFill>
                  <a:schemeClr val="tx2">
                    <a:lumMod val="50000"/>
                  </a:schemeClr>
                </a:solidFill>
              </a:rPr>
              <a:t>TERMIN</a:t>
            </a:r>
            <a:r>
              <a:rPr lang="de-DE" u="sng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u="sng" dirty="0">
                <a:solidFill>
                  <a:srgbClr val="FF0000"/>
                </a:solidFill>
              </a:rPr>
              <a:t>bis </a:t>
            </a:r>
            <a:r>
              <a:rPr lang="de-DE" sz="2400" b="1" u="sng" dirty="0">
                <a:solidFill>
                  <a:srgbClr val="FF0000"/>
                </a:solidFill>
              </a:rPr>
              <a:t>Freitag, 03.03.23</a:t>
            </a:r>
            <a:r>
              <a:rPr lang="de-DE" u="sng" dirty="0">
                <a:solidFill>
                  <a:srgbClr val="FF0000"/>
                </a:solidFill>
              </a:rPr>
              <a:t> </a:t>
            </a:r>
            <a:endParaRPr lang="de-DE" dirty="0">
              <a:solidFill>
                <a:srgbClr val="FF0000"/>
              </a:solidFill>
            </a:endParaRPr>
          </a:p>
          <a:p>
            <a:pPr algn="ctr"/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einen </a:t>
            </a: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formlosen Antrag 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bei der </a:t>
            </a: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Klassenleitung der abgebenden Schule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algn="ctr"/>
            <a:r>
              <a:rPr lang="de-DE" sz="1400" i="1" dirty="0">
                <a:solidFill>
                  <a:schemeClr val="tx2">
                    <a:lumMod val="50000"/>
                  </a:schemeClr>
                </a:solidFill>
              </a:rPr>
              <a:t>(Hiermit beantrage ich, dass mein/e Sohn/Tochter im </a:t>
            </a:r>
            <a:r>
              <a:rPr lang="de-DE" sz="1400" i="1" dirty="0" err="1">
                <a:solidFill>
                  <a:schemeClr val="tx2">
                    <a:lumMod val="50000"/>
                  </a:schemeClr>
                </a:solidFill>
              </a:rPr>
              <a:t>SchJ</a:t>
            </a:r>
            <a:r>
              <a:rPr lang="de-DE" sz="1400" i="1" dirty="0">
                <a:solidFill>
                  <a:schemeClr val="tx2">
                    <a:lumMod val="50000"/>
                  </a:schemeClr>
                </a:solidFill>
              </a:rPr>
              <a:t> 2023/2024</a:t>
            </a:r>
          </a:p>
          <a:p>
            <a:pPr algn="ctr"/>
            <a:r>
              <a:rPr lang="de-DE" sz="1400" i="1" dirty="0">
                <a:solidFill>
                  <a:schemeClr val="tx2">
                    <a:lumMod val="50000"/>
                  </a:schemeClr>
                </a:solidFill>
              </a:rPr>
              <a:t> die M-Klasse XY an der MS Landau besucht)</a:t>
            </a:r>
          </a:p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Die Schüler, die </a:t>
            </a: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die oben genannten Schnitte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 erreicht und </a:t>
            </a: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einen Antrag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 gestellt haben, werden der Mittelschule Landau an der Isar von der abgebenden Schule </a:t>
            </a: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bis </a:t>
            </a:r>
            <a:r>
              <a:rPr lang="de-DE" b="1" u="sng" dirty="0">
                <a:solidFill>
                  <a:schemeClr val="tx2">
                    <a:lumMod val="50000"/>
                  </a:schemeClr>
                </a:solidFill>
                <a:effectLst/>
              </a:rPr>
              <a:t>Mittwoch, 08.03.23</a:t>
            </a: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 gemeldet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algn="ctr"/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Gerne dürfen Sie auch an der MSL anrufen, um Ihr Kind hier anzumelden oder noch Fragen zu stellen.</a:t>
            </a:r>
          </a:p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Anträge für die </a:t>
            </a: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direkte Aufnahme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 in den M-Zug können </a:t>
            </a: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theoretisch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 auch nach diesen genannten Terminen von den </a:t>
            </a: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Eltern gestellt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 werden, beziehen sich aber von den Noten für den direkten Übertritt </a:t>
            </a:r>
            <a:r>
              <a:rPr lang="de-DE" b="1" dirty="0">
                <a:solidFill>
                  <a:schemeClr val="tx2">
                    <a:lumMod val="50000"/>
                  </a:schemeClr>
                </a:solidFill>
              </a:rPr>
              <a:t>immer auf das Zwischenzeugnis des laufenden Schuljahrs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 – </a:t>
            </a:r>
          </a:p>
          <a:p>
            <a:pPr algn="ctr"/>
            <a:r>
              <a:rPr lang="de-DE" b="1" u="sng" dirty="0">
                <a:solidFill>
                  <a:schemeClr val="tx2">
                    <a:lumMod val="50000"/>
                  </a:schemeClr>
                </a:solidFill>
                <a:effectLst/>
              </a:rPr>
              <a:t>nicht auf </a:t>
            </a:r>
            <a:r>
              <a:rPr lang="de-DE" b="1" u="sng" dirty="0" err="1">
                <a:solidFill>
                  <a:schemeClr val="tx2">
                    <a:lumMod val="50000"/>
                  </a:schemeClr>
                </a:solidFill>
                <a:effectLst/>
              </a:rPr>
              <a:t>Jahresfortgangsnoten</a:t>
            </a:r>
            <a:r>
              <a:rPr lang="de-DE" b="1" u="sng" dirty="0">
                <a:solidFill>
                  <a:schemeClr val="tx2">
                    <a:lumMod val="50000"/>
                  </a:schemeClr>
                </a:solidFill>
                <a:effectLst/>
              </a:rPr>
              <a:t>!</a:t>
            </a:r>
            <a:endParaRPr lang="de-DE" dirty="0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A9EE713-E0F5-45AB-90CB-E2E3D8252621}"/>
              </a:ext>
            </a:extLst>
          </p:cNvPr>
          <p:cNvGrpSpPr/>
          <p:nvPr/>
        </p:nvGrpSpPr>
        <p:grpSpPr>
          <a:xfrm rot="5400000">
            <a:off x="5187593" y="3023231"/>
            <a:ext cx="6482184" cy="801406"/>
            <a:chOff x="0" y="0"/>
            <a:chExt cx="7204710" cy="923925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234BDC26-B7F8-4DA8-B3F8-2249B9C50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8" name="Grafik 7" descr="Schule ohne Rassismus – Schule mit Courage">
              <a:extLst>
                <a:ext uri="{FF2B5EF4-FFF2-40B4-BE49-F238E27FC236}">
                  <a16:creationId xmlns:a16="http://schemas.microsoft.com/office/drawing/2014/main" id="{4C41E3CD-9D38-4316-AA54-BEA9E1C025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E3AF4144-2DE8-4F3A-BB89-0A227AB146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2996748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88446" y="44624"/>
            <a:ext cx="7740352" cy="6745720"/>
          </a:xfrm>
          <a:prstGeom prst="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314612" y="215062"/>
            <a:ext cx="728172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de-DE" sz="2800" b="1" dirty="0"/>
              <a:t>Aufnahme zum Jahreszeugnis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314612" y="908720"/>
            <a:ext cx="7281724" cy="50783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dirty="0"/>
              <a:t>Werden die </a:t>
            </a:r>
            <a:r>
              <a:rPr lang="de-DE" b="1" dirty="0"/>
              <a:t>oben genannten Schnitte</a:t>
            </a:r>
            <a:r>
              <a:rPr lang="de-DE" dirty="0"/>
              <a:t> </a:t>
            </a:r>
          </a:p>
          <a:p>
            <a:endParaRPr lang="de-DE" dirty="0"/>
          </a:p>
          <a:p>
            <a:r>
              <a:rPr lang="de-DE" dirty="0"/>
              <a:t>erst mit dem </a:t>
            </a:r>
            <a:r>
              <a:rPr lang="de-DE" b="1" dirty="0"/>
              <a:t>Jahreszeugnis</a:t>
            </a:r>
            <a:r>
              <a:rPr lang="de-DE" dirty="0"/>
              <a:t> erreicht oder </a:t>
            </a:r>
          </a:p>
          <a:p>
            <a:endParaRPr lang="de-DE" dirty="0"/>
          </a:p>
          <a:p>
            <a:r>
              <a:rPr lang="de-DE" dirty="0"/>
              <a:t>erfolgt der Entschluss der Erziehungsberechtigen erst am Ende des Schuljahres </a:t>
            </a:r>
          </a:p>
          <a:p>
            <a:endParaRPr lang="de-DE" dirty="0"/>
          </a:p>
          <a:p>
            <a:r>
              <a:rPr lang="de-DE" dirty="0"/>
              <a:t>können </a:t>
            </a:r>
            <a:r>
              <a:rPr lang="de-DE" b="1" dirty="0"/>
              <a:t>die Eltern</a:t>
            </a:r>
            <a:r>
              <a:rPr lang="de-DE" dirty="0"/>
              <a:t> die </a:t>
            </a:r>
            <a:r>
              <a:rPr lang="de-DE" b="1" dirty="0"/>
              <a:t>Anmeldung für die Klassen M7-M9</a:t>
            </a:r>
            <a:r>
              <a:rPr lang="de-DE" dirty="0"/>
              <a:t> </a:t>
            </a:r>
          </a:p>
          <a:p>
            <a:endParaRPr lang="de-DE" dirty="0"/>
          </a:p>
          <a:p>
            <a:r>
              <a:rPr lang="de-DE" dirty="0"/>
              <a:t>auch in der </a:t>
            </a:r>
            <a:r>
              <a:rPr lang="de-DE" b="1" u="sng" dirty="0">
                <a:effectLst/>
              </a:rPr>
              <a:t>ersten Ferienwoche </a:t>
            </a:r>
          </a:p>
          <a:p>
            <a:endParaRPr lang="de-DE" b="1" u="sng" dirty="0">
              <a:effectLst/>
            </a:endParaRPr>
          </a:p>
          <a:p>
            <a:r>
              <a:rPr lang="de-DE" b="1" u="sng" dirty="0">
                <a:effectLst/>
              </a:rPr>
              <a:t>von Montag, 31.07.23 </a:t>
            </a:r>
            <a:r>
              <a:rPr lang="de-DE" b="1" u="sng" dirty="0"/>
              <a:t>b</a:t>
            </a:r>
            <a:r>
              <a:rPr lang="de-DE" b="1" u="sng" dirty="0">
                <a:effectLst/>
              </a:rPr>
              <a:t>is Mittwoch, 02.08.23 (10:00 Uhr bis 12:00 Uhr)</a:t>
            </a:r>
          </a:p>
          <a:p>
            <a:endParaRPr lang="de-DE" b="1" u="sng" dirty="0">
              <a:effectLst/>
            </a:endParaRPr>
          </a:p>
          <a:p>
            <a:r>
              <a:rPr lang="de-DE" b="1" u="sng" dirty="0">
                <a:effectLst/>
              </a:rPr>
              <a:t>an der Mittelschule Landau an der Isar tätigen.</a:t>
            </a:r>
          </a:p>
          <a:p>
            <a:endParaRPr lang="de-DE" b="1" u="sng" dirty="0"/>
          </a:p>
          <a:p>
            <a:endParaRPr lang="de-DE" b="1" u="sng" dirty="0"/>
          </a:p>
          <a:p>
            <a:r>
              <a:rPr lang="de-DE" b="1" u="sng" dirty="0">
                <a:solidFill>
                  <a:srgbClr val="FF0000"/>
                </a:solidFill>
              </a:rPr>
              <a:t>Dies sollte aber aus schulorganisatorischer Sicht die Ausnahme darstellen!</a:t>
            </a:r>
            <a:endParaRPr lang="de-DE" dirty="0">
              <a:solidFill>
                <a:srgbClr val="FF0000"/>
              </a:solidFill>
            </a:endParaRPr>
          </a:p>
          <a:p>
            <a:endParaRPr lang="de-DE" dirty="0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CCEF4D85-15D4-4D5F-B399-8A32D932996D}"/>
              </a:ext>
            </a:extLst>
          </p:cNvPr>
          <p:cNvGrpSpPr/>
          <p:nvPr/>
        </p:nvGrpSpPr>
        <p:grpSpPr>
          <a:xfrm rot="5400000">
            <a:off x="5187593" y="3023231"/>
            <a:ext cx="6482184" cy="801406"/>
            <a:chOff x="0" y="0"/>
            <a:chExt cx="7204710" cy="923925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2B331A50-BF4E-412B-93C2-89BCB657D7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8" name="Grafik 7" descr="Schule ohne Rassismus – Schule mit Courage">
              <a:extLst>
                <a:ext uri="{FF2B5EF4-FFF2-40B4-BE49-F238E27FC236}">
                  <a16:creationId xmlns:a16="http://schemas.microsoft.com/office/drawing/2014/main" id="{F0B3D67C-E46B-4711-B3F0-A237E0DA20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F9C714B3-A63C-497D-9722-C4BED72B09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2996748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72008" y="44624"/>
            <a:ext cx="7740352" cy="6745720"/>
          </a:xfrm>
          <a:prstGeom prst="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314612" y="262504"/>
            <a:ext cx="728172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de-DE" sz="2800" b="1" dirty="0"/>
              <a:t>Aufnahme in die M10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314612" y="908720"/>
            <a:ext cx="7281724" cy="535531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dirty="0"/>
              <a:t>Die </a:t>
            </a:r>
            <a:r>
              <a:rPr lang="de-DE" b="1" dirty="0"/>
              <a:t>Aufnahme in die M10</a:t>
            </a:r>
            <a:r>
              <a:rPr lang="de-DE" dirty="0"/>
              <a:t> findet wie bisher am </a:t>
            </a:r>
            <a:r>
              <a:rPr lang="de-DE" b="1" dirty="0"/>
              <a:t>Ende des Schuljahres</a:t>
            </a:r>
            <a:r>
              <a:rPr lang="de-DE" dirty="0"/>
              <a:t> statt. </a:t>
            </a:r>
          </a:p>
          <a:p>
            <a:endParaRPr lang="de-DE" b="1" dirty="0"/>
          </a:p>
          <a:p>
            <a:r>
              <a:rPr lang="de-DE" sz="2400" b="1" dirty="0"/>
              <a:t>Die </a:t>
            </a:r>
            <a:r>
              <a:rPr lang="de-DE" sz="2400" b="1" dirty="0" err="1"/>
              <a:t>Ein­schreibetermine</a:t>
            </a:r>
            <a:r>
              <a:rPr lang="de-DE" sz="2400" dirty="0"/>
              <a:t> sind </a:t>
            </a:r>
          </a:p>
          <a:p>
            <a:r>
              <a:rPr lang="de-DE" sz="2400" b="1" dirty="0"/>
              <a:t>Freitag, 21.07.23</a:t>
            </a:r>
            <a:r>
              <a:rPr lang="de-DE" sz="2400" dirty="0"/>
              <a:t> und </a:t>
            </a:r>
            <a:r>
              <a:rPr lang="de-DE" sz="2400" b="1" dirty="0"/>
              <a:t>Montag, 24.07.23</a:t>
            </a:r>
            <a:r>
              <a:rPr lang="de-DE" sz="2400" dirty="0"/>
              <a:t> </a:t>
            </a:r>
          </a:p>
          <a:p>
            <a:r>
              <a:rPr lang="de-DE" sz="2400" dirty="0"/>
              <a:t>an der Mittelschule Landau an der Isar. 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Zur </a:t>
            </a:r>
            <a:r>
              <a:rPr lang="de-DE" b="1" dirty="0"/>
              <a:t>Aufnahme</a:t>
            </a:r>
            <a:r>
              <a:rPr lang="de-DE" dirty="0"/>
              <a:t> müssen die Schüler ihr </a:t>
            </a:r>
            <a:r>
              <a:rPr lang="de-DE" b="1" u="sng" dirty="0">
                <a:effectLst/>
              </a:rPr>
              <a:t>Zeugnis über den qualifizierenden</a:t>
            </a:r>
            <a:r>
              <a:rPr lang="de-DE" b="1" dirty="0"/>
              <a:t> </a:t>
            </a:r>
            <a:r>
              <a:rPr lang="de-DE" b="1" u="sng" dirty="0" err="1"/>
              <a:t>Mittelschul</a:t>
            </a:r>
            <a:r>
              <a:rPr lang="de-DE" b="1" u="sng" dirty="0" err="1">
                <a:effectLst/>
              </a:rPr>
              <a:t>ab­schluss</a:t>
            </a:r>
            <a:r>
              <a:rPr lang="de-DE" dirty="0"/>
              <a:t> mit den </a:t>
            </a:r>
            <a:r>
              <a:rPr lang="de-DE" b="1" dirty="0"/>
              <a:t>erreichten Noten</a:t>
            </a:r>
            <a:r>
              <a:rPr lang="de-DE" dirty="0"/>
              <a:t> vorweisen. 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Für den Fall des Nichterreichens des Schnittes kann in der letzten vollen Schulwoche auch an den Aufnahmeprüfungen teilgenommen werden.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Eine </a:t>
            </a:r>
            <a:r>
              <a:rPr lang="de-DE" b="1" dirty="0"/>
              <a:t>unverbindliche Voranmeldung</a:t>
            </a:r>
            <a:r>
              <a:rPr lang="de-DE" dirty="0"/>
              <a:t> kann bis </a:t>
            </a:r>
            <a:r>
              <a:rPr lang="de-DE" b="1" dirty="0"/>
              <a:t>03.03.23 </a:t>
            </a:r>
            <a:r>
              <a:rPr lang="de-DE" dirty="0"/>
              <a:t>an der MS Landau abgegeben werden.</a:t>
            </a:r>
          </a:p>
          <a:p>
            <a:endParaRPr lang="de-DE" dirty="0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FF29292D-E38B-4AC1-BC6E-861866A1817E}"/>
              </a:ext>
            </a:extLst>
          </p:cNvPr>
          <p:cNvGrpSpPr/>
          <p:nvPr/>
        </p:nvGrpSpPr>
        <p:grpSpPr>
          <a:xfrm rot="5400000">
            <a:off x="5187593" y="3023231"/>
            <a:ext cx="6482184" cy="801406"/>
            <a:chOff x="0" y="0"/>
            <a:chExt cx="7204710" cy="923925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B5D58751-7374-4325-ACAA-18BF78209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8" name="Grafik 7" descr="Schule ohne Rassismus – Schule mit Courage">
              <a:extLst>
                <a:ext uri="{FF2B5EF4-FFF2-40B4-BE49-F238E27FC236}">
                  <a16:creationId xmlns:a16="http://schemas.microsoft.com/office/drawing/2014/main" id="{ABB9DFF0-E225-47FD-891E-E0878A4245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51D0F115-C722-4F61-8A9E-5254900AE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2996748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72008" y="44624"/>
            <a:ext cx="7740352" cy="6745720"/>
          </a:xfrm>
          <a:prstGeom prst="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314612" y="262504"/>
            <a:ext cx="728172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de-DE" sz="2800" b="1" dirty="0"/>
              <a:t>Was der Lehrplan sagt... (1)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12" y="1052736"/>
            <a:ext cx="7287252" cy="3096344"/>
          </a:xfrm>
          <a:prstGeom prst="rect">
            <a:avLst/>
          </a:prstGeom>
        </p:spPr>
      </p:pic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9446A514-36A1-46E4-9AE5-511C7B847B85}"/>
              </a:ext>
            </a:extLst>
          </p:cNvPr>
          <p:cNvGrpSpPr/>
          <p:nvPr/>
        </p:nvGrpSpPr>
        <p:grpSpPr>
          <a:xfrm rot="5400000">
            <a:off x="5187593" y="3023231"/>
            <a:ext cx="6482184" cy="801406"/>
            <a:chOff x="0" y="0"/>
            <a:chExt cx="7204710" cy="923925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AC588751-4FCA-4872-B719-D4815B88E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8" name="Grafik 7" descr="Schule ohne Rassismus – Schule mit Courage">
              <a:extLst>
                <a:ext uri="{FF2B5EF4-FFF2-40B4-BE49-F238E27FC236}">
                  <a16:creationId xmlns:a16="http://schemas.microsoft.com/office/drawing/2014/main" id="{E5D7E067-07E9-413F-8EF8-98E70D6071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5558643B-053F-480A-8D7C-A2A739EB3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2996748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72008" y="44624"/>
            <a:ext cx="7740352" cy="6745720"/>
          </a:xfrm>
          <a:prstGeom prst="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314612" y="262504"/>
            <a:ext cx="728172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de-DE" sz="2800" b="1" dirty="0"/>
              <a:t>Was der Lehrplan sagt... (2)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11" y="1124744"/>
            <a:ext cx="7267269" cy="3168352"/>
          </a:xfrm>
          <a:prstGeom prst="rect">
            <a:avLst/>
          </a:prstGeom>
        </p:spPr>
      </p:pic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DF49F4B1-EBB7-42BB-B357-E98437A7FCBF}"/>
              </a:ext>
            </a:extLst>
          </p:cNvPr>
          <p:cNvGrpSpPr/>
          <p:nvPr/>
        </p:nvGrpSpPr>
        <p:grpSpPr>
          <a:xfrm rot="5400000">
            <a:off x="5187593" y="3023231"/>
            <a:ext cx="6482184" cy="801406"/>
            <a:chOff x="0" y="0"/>
            <a:chExt cx="7204710" cy="923925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A200E379-0531-4517-A8FF-60D2C33541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8" name="Grafik 7" descr="Schule ohne Rassismus – Schule mit Courage">
              <a:extLst>
                <a:ext uri="{FF2B5EF4-FFF2-40B4-BE49-F238E27FC236}">
                  <a16:creationId xmlns:a16="http://schemas.microsoft.com/office/drawing/2014/main" id="{144AF729-294B-404B-B583-E31B0AA46B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F61AD624-6729-48D3-8849-AB101636FF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711277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72008" y="44624"/>
            <a:ext cx="7740352" cy="6745720"/>
          </a:xfrm>
          <a:prstGeom prst="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314612" y="262504"/>
            <a:ext cx="728172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de-DE" sz="2800" b="1" dirty="0"/>
              <a:t>Was ein M7-Lehrer sagt...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314612" y="1147966"/>
            <a:ext cx="7281724" cy="480131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dirty="0"/>
              <a:t>M-Zug = </a:t>
            </a:r>
            <a:r>
              <a:rPr lang="de-DE" b="1" dirty="0"/>
              <a:t>1 Jahr länger zur Schule </a:t>
            </a:r>
            <a:r>
              <a:rPr lang="de-DE" dirty="0"/>
              <a:t>= 10. Klasse</a:t>
            </a:r>
          </a:p>
          <a:p>
            <a:endParaRPr lang="de-DE" dirty="0"/>
          </a:p>
          <a:p>
            <a:r>
              <a:rPr lang="de-DE" dirty="0"/>
              <a:t>M-Zug = </a:t>
            </a:r>
            <a:r>
              <a:rPr lang="de-DE" b="1" dirty="0"/>
              <a:t>„erhöhtes Anforderungsniveau“ </a:t>
            </a:r>
            <a:r>
              <a:rPr lang="de-DE" dirty="0"/>
              <a:t>v.a. in Deutsch, Mathematik und Englisch</a:t>
            </a:r>
          </a:p>
          <a:p>
            <a:endParaRPr lang="de-DE" dirty="0"/>
          </a:p>
          <a:p>
            <a:r>
              <a:rPr lang="de-DE" dirty="0"/>
              <a:t>M-Zug = </a:t>
            </a:r>
            <a:r>
              <a:rPr lang="de-DE" b="1" dirty="0"/>
              <a:t>mehr Denken und Transfer</a:t>
            </a:r>
            <a:r>
              <a:rPr lang="de-DE" dirty="0"/>
              <a:t> (nicht nur Auswendiglernen)</a:t>
            </a:r>
          </a:p>
          <a:p>
            <a:endParaRPr lang="de-DE" dirty="0"/>
          </a:p>
          <a:p>
            <a:r>
              <a:rPr lang="de-DE" dirty="0"/>
              <a:t>M-Zug = </a:t>
            </a:r>
            <a:r>
              <a:rPr lang="de-DE" b="1" dirty="0"/>
              <a:t>mehr Englischstunden</a:t>
            </a:r>
          </a:p>
          <a:p>
            <a:endParaRPr lang="de-DE" dirty="0"/>
          </a:p>
          <a:p>
            <a:r>
              <a:rPr lang="de-DE" dirty="0"/>
              <a:t>M-Zug = </a:t>
            </a:r>
            <a:r>
              <a:rPr lang="de-DE" b="1" dirty="0"/>
              <a:t>mehr Lernen und mehr Hausaufgaben</a:t>
            </a:r>
            <a:endParaRPr lang="de-DE" dirty="0"/>
          </a:p>
          <a:p>
            <a:endParaRPr lang="de-DE" dirty="0"/>
          </a:p>
          <a:p>
            <a:r>
              <a:rPr lang="de-DE" dirty="0"/>
              <a:t>M-Zug = mehr </a:t>
            </a:r>
            <a:r>
              <a:rPr lang="de-DE" b="1" dirty="0"/>
              <a:t>selbständiges  und eigenverantwortliches Arbeiten</a:t>
            </a:r>
          </a:p>
          <a:p>
            <a:endParaRPr lang="de-DE" dirty="0"/>
          </a:p>
          <a:p>
            <a:r>
              <a:rPr lang="de-DE" dirty="0"/>
              <a:t>M-Zug = mehr </a:t>
            </a:r>
            <a:r>
              <a:rPr lang="de-DE" b="1" dirty="0"/>
              <a:t>Referate (auch auf Englisch) und Präsentationen</a:t>
            </a:r>
          </a:p>
          <a:p>
            <a:endParaRPr lang="de-DE" b="1" dirty="0"/>
          </a:p>
          <a:p>
            <a:r>
              <a:rPr lang="de-DE" dirty="0"/>
              <a:t>Aber: </a:t>
            </a:r>
            <a:r>
              <a:rPr lang="de-DE" b="1" dirty="0"/>
              <a:t>Bestandener Mittlerer-Reife-Zug = mittlerer Bildungsabschluss </a:t>
            </a:r>
          </a:p>
          <a:p>
            <a:endParaRPr lang="de-DE" dirty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8437FAB7-352C-402E-8FE8-B9C11638D585}"/>
              </a:ext>
            </a:extLst>
          </p:cNvPr>
          <p:cNvGrpSpPr/>
          <p:nvPr/>
        </p:nvGrpSpPr>
        <p:grpSpPr>
          <a:xfrm rot="5400000">
            <a:off x="5187593" y="3023231"/>
            <a:ext cx="6482184" cy="801406"/>
            <a:chOff x="0" y="0"/>
            <a:chExt cx="7204710" cy="923925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88CF950A-FD09-4EEF-A57C-1D5B639AE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10" name="Grafik 9" descr="Schule ohne Rassismus – Schule mit Courage">
              <a:extLst>
                <a:ext uri="{FF2B5EF4-FFF2-40B4-BE49-F238E27FC236}">
                  <a16:creationId xmlns:a16="http://schemas.microsoft.com/office/drawing/2014/main" id="{3F8BBFE7-385C-45F1-9324-5E2474FCFD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602480A7-1546-41F6-BAED-2BBB8CBBB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2996748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72008" y="44624"/>
            <a:ext cx="7740352" cy="6745720"/>
          </a:xfrm>
          <a:prstGeom prst="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314612" y="262504"/>
            <a:ext cx="728172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de-DE" sz="2800" b="1" dirty="0"/>
              <a:t>Der M-Zug ist für Ihr Kind richtig wenn...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314612" y="1170618"/>
            <a:ext cx="7281724" cy="36933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dirty="0"/>
              <a:t>... es selbst in eine M-Klasse will</a:t>
            </a:r>
          </a:p>
          <a:p>
            <a:endParaRPr lang="de-DE" dirty="0"/>
          </a:p>
          <a:p>
            <a:r>
              <a:rPr lang="de-DE" dirty="0"/>
              <a:t>... es noch ein Jahr länger zur Schule gehen will</a:t>
            </a:r>
          </a:p>
          <a:p>
            <a:endParaRPr lang="de-DE" b="1" dirty="0"/>
          </a:p>
          <a:p>
            <a:r>
              <a:rPr lang="de-DE" b="1" dirty="0"/>
              <a:t>... es </a:t>
            </a:r>
            <a:r>
              <a:rPr lang="de-DE" dirty="0"/>
              <a:t>(relativ) </a:t>
            </a:r>
            <a:r>
              <a:rPr lang="de-DE" b="1" dirty="0"/>
              <a:t>selbständig Hausaufgaben erledigt</a:t>
            </a:r>
          </a:p>
          <a:p>
            <a:endParaRPr lang="de-DE" b="1" dirty="0"/>
          </a:p>
          <a:p>
            <a:r>
              <a:rPr lang="de-DE" b="1" dirty="0"/>
              <a:t>... es </a:t>
            </a:r>
            <a:r>
              <a:rPr lang="de-DE" dirty="0"/>
              <a:t>(relativ) </a:t>
            </a:r>
            <a:r>
              <a:rPr lang="de-DE" b="1" dirty="0"/>
              <a:t>freiwillig und gezielt für Proben lernt</a:t>
            </a:r>
          </a:p>
          <a:p>
            <a:endParaRPr lang="de-DE" b="1" dirty="0"/>
          </a:p>
          <a:p>
            <a:r>
              <a:rPr lang="de-DE" b="1" dirty="0"/>
              <a:t>... es </a:t>
            </a:r>
            <a:r>
              <a:rPr lang="de-DE" dirty="0"/>
              <a:t>(relativ) </a:t>
            </a:r>
            <a:r>
              <a:rPr lang="de-DE" b="1" dirty="0"/>
              <a:t>gerne in die Schule geht, weil es Freude am Lernen hat</a:t>
            </a:r>
          </a:p>
          <a:p>
            <a:endParaRPr lang="de-DE" b="1" dirty="0"/>
          </a:p>
          <a:p>
            <a:r>
              <a:rPr lang="de-DE" b="1" dirty="0"/>
              <a:t>... sie ihr Kind so einschätzen, dass es auch noch mehr Lernen und mehr Hausaufgaben machen könnte, ohne dass es zu Hause „Stress“ gibt</a:t>
            </a:r>
          </a:p>
          <a:p>
            <a:endParaRPr lang="de-DE" dirty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C555A589-6D5B-4B0F-8222-8C163CFADEC2}"/>
              </a:ext>
            </a:extLst>
          </p:cNvPr>
          <p:cNvGrpSpPr/>
          <p:nvPr/>
        </p:nvGrpSpPr>
        <p:grpSpPr>
          <a:xfrm rot="5400000">
            <a:off x="5187593" y="3023231"/>
            <a:ext cx="6482184" cy="801406"/>
            <a:chOff x="0" y="0"/>
            <a:chExt cx="7204710" cy="923925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C89B2998-0FF4-49EF-BED0-1C97B8CF41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10" name="Grafik 9" descr="Schule ohne Rassismus – Schule mit Courage">
              <a:extLst>
                <a:ext uri="{FF2B5EF4-FFF2-40B4-BE49-F238E27FC236}">
                  <a16:creationId xmlns:a16="http://schemas.microsoft.com/office/drawing/2014/main" id="{FB16FCC5-9E65-4173-B811-FA6FCD6584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4362F81F-AF2B-4E7E-8374-BA6EC0D638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3603819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72008" y="44624"/>
            <a:ext cx="7740352" cy="6745720"/>
          </a:xfrm>
          <a:prstGeom prst="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314612" y="262504"/>
            <a:ext cx="728172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de-DE" sz="2800" b="1" dirty="0"/>
              <a:t>Der M-Zug ist für Ihr Kind </a:t>
            </a:r>
            <a:r>
              <a:rPr lang="de-DE" sz="2800" b="1" dirty="0">
                <a:solidFill>
                  <a:srgbClr val="FF0000"/>
                </a:solidFill>
              </a:rPr>
              <a:t>NICHT</a:t>
            </a:r>
            <a:r>
              <a:rPr lang="de-DE" sz="2800" b="1" dirty="0"/>
              <a:t> richtig wenn...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314612" y="1170618"/>
            <a:ext cx="7281724" cy="424731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... Sie wollen, dass Ihr Kind in eine M-Klasse geht, das Kind aber nicht!</a:t>
            </a:r>
          </a:p>
          <a:p>
            <a:endParaRPr lang="de-DE" dirty="0">
              <a:solidFill>
                <a:srgbClr val="FF0000"/>
              </a:solidFill>
            </a:endParaRPr>
          </a:p>
          <a:p>
            <a:r>
              <a:rPr lang="de-DE" dirty="0">
                <a:solidFill>
                  <a:srgbClr val="FF0000"/>
                </a:solidFill>
              </a:rPr>
              <a:t>... Ihr Kind sich jetzt schon freut, wenn es endlich aus der Schule kommt!</a:t>
            </a:r>
          </a:p>
          <a:p>
            <a:endParaRPr lang="de-DE" b="1" dirty="0">
              <a:solidFill>
                <a:srgbClr val="FF0000"/>
              </a:solidFill>
            </a:endParaRPr>
          </a:p>
          <a:p>
            <a:r>
              <a:rPr lang="de-DE" b="1" dirty="0">
                <a:solidFill>
                  <a:srgbClr val="FF0000"/>
                </a:solidFill>
              </a:rPr>
              <a:t>... es jetzt schon Probleme mit den Hausaufgaben gibt und/oder Ihr Kind die Hausaufgaben nur macht, wenn Sie als Eltern „Druck“ machen</a:t>
            </a:r>
          </a:p>
          <a:p>
            <a:endParaRPr lang="de-DE" b="1" dirty="0">
              <a:solidFill>
                <a:srgbClr val="FF0000"/>
              </a:solidFill>
            </a:endParaRPr>
          </a:p>
          <a:p>
            <a:r>
              <a:rPr lang="de-DE" b="1" dirty="0">
                <a:solidFill>
                  <a:srgbClr val="FF0000"/>
                </a:solidFill>
              </a:rPr>
              <a:t>... es jetzt schon Probleme mit dem Lernen gibt und/oder Ihr Kind nur lernt, wenn Sie als Eltern „Druck“ machen</a:t>
            </a:r>
          </a:p>
          <a:p>
            <a:endParaRPr lang="de-DE" b="1" dirty="0">
              <a:solidFill>
                <a:srgbClr val="FF0000"/>
              </a:solidFill>
            </a:endParaRPr>
          </a:p>
          <a:p>
            <a:r>
              <a:rPr lang="de-DE" dirty="0">
                <a:solidFill>
                  <a:srgbClr val="FF0000"/>
                </a:solidFill>
              </a:rPr>
              <a:t>... Ihr Kind nicht gerne in die Schule geht</a:t>
            </a:r>
          </a:p>
          <a:p>
            <a:endParaRPr lang="de-DE" b="1" dirty="0">
              <a:solidFill>
                <a:srgbClr val="FF0000"/>
              </a:solidFill>
            </a:endParaRPr>
          </a:p>
          <a:p>
            <a:r>
              <a:rPr lang="de-DE" b="1" dirty="0">
                <a:solidFill>
                  <a:srgbClr val="FF0000"/>
                </a:solidFill>
              </a:rPr>
              <a:t>... sie ihr Kind so einschätzen, dass es mit noch mehr Lernen und mehr Hausaufgaben </a:t>
            </a:r>
            <a:r>
              <a:rPr lang="de-DE" b="1">
                <a:solidFill>
                  <a:srgbClr val="FF0000"/>
                </a:solidFill>
              </a:rPr>
              <a:t>überfordert ist</a:t>
            </a:r>
            <a:endParaRPr lang="de-DE" b="1" dirty="0">
              <a:solidFill>
                <a:srgbClr val="FF0000"/>
              </a:solidFill>
            </a:endParaRPr>
          </a:p>
          <a:p>
            <a:endParaRPr lang="de-DE" dirty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A364E7E9-0FA3-4354-AB59-11AAF96D5B07}"/>
              </a:ext>
            </a:extLst>
          </p:cNvPr>
          <p:cNvGrpSpPr/>
          <p:nvPr/>
        </p:nvGrpSpPr>
        <p:grpSpPr>
          <a:xfrm rot="5400000">
            <a:off x="5187593" y="3023231"/>
            <a:ext cx="6482184" cy="801406"/>
            <a:chOff x="0" y="0"/>
            <a:chExt cx="7204710" cy="923925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07B95D64-A4BC-4E7C-8FE5-F3377D6F1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4450" cy="923925"/>
            </a:xfrm>
            <a:prstGeom prst="rect">
              <a:avLst/>
            </a:prstGeom>
          </p:spPr>
        </p:pic>
        <p:pic>
          <p:nvPicPr>
            <p:cNvPr id="10" name="Grafik 9" descr="Schule ohne Rassismus – Schule mit Courage">
              <a:extLst>
                <a:ext uri="{FF2B5EF4-FFF2-40B4-BE49-F238E27FC236}">
                  <a16:creationId xmlns:a16="http://schemas.microsoft.com/office/drawing/2014/main" id="{F58008D1-34B3-4C4A-9EB6-9A3BF6740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060" y="289560"/>
              <a:ext cx="103949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6362DE9E-750E-422A-A801-C8A9BFD83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160" y="220980"/>
              <a:ext cx="971550" cy="53784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29843060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1573</Words>
  <Application>Microsoft Office PowerPoint</Application>
  <PresentationFormat>Bildschirmpräsentation (4:3)</PresentationFormat>
  <Paragraphs>322</Paragraphs>
  <Slides>35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35</vt:i4>
      </vt:variant>
    </vt:vector>
  </HeadingPairs>
  <TitlesOfParts>
    <vt:vector size="43" baseType="lpstr">
      <vt:lpstr>Arial</vt:lpstr>
      <vt:lpstr>Calibri</vt:lpstr>
      <vt:lpstr>Courier New</vt:lpstr>
      <vt:lpstr>Tahoma</vt:lpstr>
      <vt:lpstr>Times New Roman</vt:lpstr>
      <vt:lpstr>Verdana</vt:lpstr>
      <vt:lpstr>Wingdings</vt:lpstr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Aufnahmeprüfung?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Eri</dc:creator>
  <cp:lastModifiedBy>Lehrer</cp:lastModifiedBy>
  <cp:revision>48</cp:revision>
  <dcterms:created xsi:type="dcterms:W3CDTF">2017-01-31T11:46:54Z</dcterms:created>
  <dcterms:modified xsi:type="dcterms:W3CDTF">2023-02-28T05:27:24Z</dcterms:modified>
</cp:coreProperties>
</file>